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1" r:id="rId1"/>
  </p:sldMasterIdLst>
  <p:notesMasterIdLst>
    <p:notesMasterId r:id="rId121"/>
  </p:notesMasterIdLst>
  <p:sldIdLst>
    <p:sldId id="304" r:id="rId2"/>
    <p:sldId id="257" r:id="rId3"/>
    <p:sldId id="329" r:id="rId4"/>
    <p:sldId id="552" r:id="rId5"/>
    <p:sldId id="305" r:id="rId6"/>
    <p:sldId id="316" r:id="rId7"/>
    <p:sldId id="313" r:id="rId8"/>
    <p:sldId id="330" r:id="rId9"/>
    <p:sldId id="310" r:id="rId10"/>
    <p:sldId id="311" r:id="rId11"/>
    <p:sldId id="315" r:id="rId12"/>
    <p:sldId id="317" r:id="rId13"/>
    <p:sldId id="314" r:id="rId14"/>
    <p:sldId id="318" r:id="rId15"/>
    <p:sldId id="281" r:id="rId16"/>
    <p:sldId id="319" r:id="rId17"/>
    <p:sldId id="320" r:id="rId18"/>
    <p:sldId id="321" r:id="rId19"/>
    <p:sldId id="322" r:id="rId20"/>
    <p:sldId id="324" r:id="rId21"/>
    <p:sldId id="325" r:id="rId22"/>
    <p:sldId id="326" r:id="rId23"/>
    <p:sldId id="333" r:id="rId24"/>
    <p:sldId id="332" r:id="rId25"/>
    <p:sldId id="279" r:id="rId26"/>
    <p:sldId id="287" r:id="rId27"/>
    <p:sldId id="335" r:id="rId28"/>
    <p:sldId id="338" r:id="rId29"/>
    <p:sldId id="339" r:id="rId30"/>
    <p:sldId id="340" r:id="rId31"/>
    <p:sldId id="283" r:id="rId32"/>
    <p:sldId id="334" r:id="rId33"/>
    <p:sldId id="342" r:id="rId34"/>
    <p:sldId id="341" r:id="rId35"/>
    <p:sldId id="282" r:id="rId36"/>
    <p:sldId id="336" r:id="rId37"/>
    <p:sldId id="331" r:id="rId38"/>
    <p:sldId id="347" r:id="rId39"/>
    <p:sldId id="348" r:id="rId40"/>
    <p:sldId id="344" r:id="rId41"/>
    <p:sldId id="345" r:id="rId42"/>
    <p:sldId id="556" r:id="rId43"/>
    <p:sldId id="349" r:id="rId44"/>
    <p:sldId id="557" r:id="rId45"/>
    <p:sldId id="350" r:id="rId46"/>
    <p:sldId id="351" r:id="rId47"/>
    <p:sldId id="352" r:id="rId48"/>
    <p:sldId id="353" r:id="rId49"/>
    <p:sldId id="354" r:id="rId50"/>
    <p:sldId id="355" r:id="rId51"/>
    <p:sldId id="558" r:id="rId52"/>
    <p:sldId id="357" r:id="rId53"/>
    <p:sldId id="360" r:id="rId54"/>
    <p:sldId id="361" r:id="rId55"/>
    <p:sldId id="362" r:id="rId56"/>
    <p:sldId id="363" r:id="rId57"/>
    <p:sldId id="364" r:id="rId58"/>
    <p:sldId id="365" r:id="rId59"/>
    <p:sldId id="559" r:id="rId60"/>
    <p:sldId id="367" r:id="rId61"/>
    <p:sldId id="561" r:id="rId62"/>
    <p:sldId id="560" r:id="rId63"/>
    <p:sldId id="368" r:id="rId64"/>
    <p:sldId id="366" r:id="rId65"/>
    <p:sldId id="562" r:id="rId66"/>
    <p:sldId id="369" r:id="rId67"/>
    <p:sldId id="563" r:id="rId68"/>
    <p:sldId id="370" r:id="rId69"/>
    <p:sldId id="337" r:id="rId70"/>
    <p:sldId id="564" r:id="rId71"/>
    <p:sldId id="566" r:id="rId72"/>
    <p:sldId id="371" r:id="rId73"/>
    <p:sldId id="373" r:id="rId74"/>
    <p:sldId id="374" r:id="rId75"/>
    <p:sldId id="376" r:id="rId76"/>
    <p:sldId id="280" r:id="rId77"/>
    <p:sldId id="377" r:id="rId78"/>
    <p:sldId id="567" r:id="rId79"/>
    <p:sldId id="568" r:id="rId80"/>
    <p:sldId id="378" r:id="rId81"/>
    <p:sldId id="379" r:id="rId82"/>
    <p:sldId id="380" r:id="rId83"/>
    <p:sldId id="381" r:id="rId84"/>
    <p:sldId id="569" r:id="rId85"/>
    <p:sldId id="570" r:id="rId86"/>
    <p:sldId id="573" r:id="rId87"/>
    <p:sldId id="572" r:id="rId88"/>
    <p:sldId id="578" r:id="rId89"/>
    <p:sldId id="382" r:id="rId90"/>
    <p:sldId id="383" r:id="rId91"/>
    <p:sldId id="384" r:id="rId92"/>
    <p:sldId id="385" r:id="rId93"/>
    <p:sldId id="386" r:id="rId94"/>
    <p:sldId id="579" r:id="rId95"/>
    <p:sldId id="388" r:id="rId96"/>
    <p:sldId id="389" r:id="rId97"/>
    <p:sldId id="580" r:id="rId98"/>
    <p:sldId id="581" r:id="rId99"/>
    <p:sldId id="393" r:id="rId100"/>
    <p:sldId id="394" r:id="rId101"/>
    <p:sldId id="395" r:id="rId102"/>
    <p:sldId id="582" r:id="rId103"/>
    <p:sldId id="583" r:id="rId104"/>
    <p:sldId id="585" r:id="rId105"/>
    <p:sldId id="584" r:id="rId106"/>
    <p:sldId id="401" r:id="rId107"/>
    <p:sldId id="397" r:id="rId108"/>
    <p:sldId id="398" r:id="rId109"/>
    <p:sldId id="399" r:id="rId110"/>
    <p:sldId id="402" r:id="rId111"/>
    <p:sldId id="403" r:id="rId112"/>
    <p:sldId id="404" r:id="rId113"/>
    <p:sldId id="405" r:id="rId114"/>
    <p:sldId id="406" r:id="rId115"/>
    <p:sldId id="408" r:id="rId116"/>
    <p:sldId id="407" r:id="rId117"/>
    <p:sldId id="306" r:id="rId118"/>
    <p:sldId id="409" r:id="rId119"/>
    <p:sldId id="550" r:id="rId120"/>
  </p:sldIdLst>
  <p:sldSz cx="9144000" cy="5143500" type="screen16x9"/>
  <p:notesSz cx="6858000" cy="9144000"/>
  <p:embeddedFontLst>
    <p:embeddedFont>
      <p:font typeface="DM Sans" pitchFamily="2" charset="0"/>
      <p:regular r:id="rId122"/>
      <p:italic r:id="rId123"/>
    </p:embeddedFont>
    <p:embeddedFont>
      <p:font typeface="DM Sans Medium" pitchFamily="2" charset="0"/>
      <p:regular r:id="rId124"/>
    </p:embeddedFont>
    <p:embeddedFont>
      <p:font typeface="Gibson" pitchFamily="2" charset="0"/>
      <p:regular r:id="rId125"/>
      <p:italic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B2600E-9BAE-4B13-A9CB-02D318E0947F}">
  <a:tblStyle styleId="{BFB2600E-9BAE-4B13-A9CB-02D318E0947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47" autoAdjust="0"/>
  </p:normalViewPr>
  <p:slideViewPr>
    <p:cSldViewPr snapToGrid="0">
      <p:cViewPr varScale="1">
        <p:scale>
          <a:sx n="134" d="100"/>
          <a:sy n="134" d="100"/>
        </p:scale>
        <p:origin x="702"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bson" pitchFamily="2" charset="0"/>
        <a:ea typeface="Gibson"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A39AA-D059-7343-BD90-1A8A86147DE9}" type="slidenum">
              <a:rPr lang="en-US" smtClean="0">
                <a:latin typeface="Gibson" pitchFamily="2" charset="0"/>
                <a:ea typeface="Gibson" pitchFamily="2" charset="0"/>
              </a:rPr>
              <a:t>1</a:t>
            </a:fld>
            <a:endParaRPr lang="en-US">
              <a:latin typeface="Gibson" pitchFamily="2" charset="0"/>
              <a:ea typeface="Gibson" pitchFamily="2" charset="0"/>
            </a:endParaRPr>
          </a:p>
        </p:txBody>
      </p:sp>
    </p:spTree>
    <p:extLst>
      <p:ext uri="{BB962C8B-B14F-4D97-AF65-F5344CB8AC3E}">
        <p14:creationId xmlns:p14="http://schemas.microsoft.com/office/powerpoint/2010/main" val="951919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Ensure you set a password for your account</a:t>
            </a:r>
          </a:p>
        </p:txBody>
      </p:sp>
    </p:spTree>
    <p:extLst>
      <p:ext uri="{BB962C8B-B14F-4D97-AF65-F5344CB8AC3E}">
        <p14:creationId xmlns:p14="http://schemas.microsoft.com/office/powerpoint/2010/main" val="218336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D68EC6EF-4A91-FB65-0ED3-3413CDC42C8D}"/>
            </a:ext>
          </a:extLst>
        </p:cNvPr>
        <p:cNvGrpSpPr/>
        <p:nvPr/>
      </p:nvGrpSpPr>
      <p:grpSpPr>
        <a:xfrm>
          <a:off x="0" y="0"/>
          <a:ext cx="0" cy="0"/>
          <a:chOff x="0" y="0"/>
          <a:chExt cx="0" cy="0"/>
        </a:xfrm>
      </p:grpSpPr>
      <p:sp>
        <p:nvSpPr>
          <p:cNvPr id="125" name="Google Shape;125;g340a6b39cfa_0_341:notes">
            <a:extLst>
              <a:ext uri="{FF2B5EF4-FFF2-40B4-BE49-F238E27FC236}">
                <a16:creationId xmlns:a16="http://schemas.microsoft.com/office/drawing/2014/main" id="{54684722-F0A3-1D2A-F7B5-E58F4AC5B7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a:extLst>
              <a:ext uri="{FF2B5EF4-FFF2-40B4-BE49-F238E27FC236}">
                <a16:creationId xmlns:a16="http://schemas.microsoft.com/office/drawing/2014/main" id="{A750222A-2EE8-360D-F9D5-97CFBB99D0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41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40a6b39cfa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856518A8-78E4-C4DB-604C-51C76E4A0DAB}"/>
            </a:ext>
          </a:extLst>
        </p:cNvPr>
        <p:cNvGrpSpPr/>
        <p:nvPr/>
      </p:nvGrpSpPr>
      <p:grpSpPr>
        <a:xfrm>
          <a:off x="0" y="0"/>
          <a:ext cx="0" cy="0"/>
          <a:chOff x="0" y="0"/>
          <a:chExt cx="0" cy="0"/>
        </a:xfrm>
      </p:grpSpPr>
      <p:sp>
        <p:nvSpPr>
          <p:cNvPr id="125" name="Google Shape;125;g340a6b39cfa_0_341:notes">
            <a:extLst>
              <a:ext uri="{FF2B5EF4-FFF2-40B4-BE49-F238E27FC236}">
                <a16:creationId xmlns:a16="http://schemas.microsoft.com/office/drawing/2014/main" id="{418B86C5-4883-38D5-64B3-0D482B64EE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a:extLst>
              <a:ext uri="{FF2B5EF4-FFF2-40B4-BE49-F238E27FC236}">
                <a16:creationId xmlns:a16="http://schemas.microsoft.com/office/drawing/2014/main" id="{402F39F0-EB5E-8F3A-FE66-F851846EA4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384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36d1d2b52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436d1d2b5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92921705-7820-0A6B-D40D-E9BED27E4E25}"/>
            </a:ext>
          </a:extLst>
        </p:cNvPr>
        <p:cNvGrpSpPr/>
        <p:nvPr/>
      </p:nvGrpSpPr>
      <p:grpSpPr>
        <a:xfrm>
          <a:off x="0" y="0"/>
          <a:ext cx="0" cy="0"/>
          <a:chOff x="0" y="0"/>
          <a:chExt cx="0" cy="0"/>
        </a:xfrm>
      </p:grpSpPr>
      <p:sp>
        <p:nvSpPr>
          <p:cNvPr id="125" name="Google Shape;125;g340a6b39cfa_0_341:notes">
            <a:extLst>
              <a:ext uri="{FF2B5EF4-FFF2-40B4-BE49-F238E27FC236}">
                <a16:creationId xmlns:a16="http://schemas.microsoft.com/office/drawing/2014/main" id="{B6C77766-2624-D8A4-9DC1-C58543DBB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a:extLst>
              <a:ext uri="{FF2B5EF4-FFF2-40B4-BE49-F238E27FC236}">
                <a16:creationId xmlns:a16="http://schemas.microsoft.com/office/drawing/2014/main" id="{9D3FA005-C321-01DF-FEC2-229FF9F061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271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But is there a quick guide for you (8 months later) or anyone else to understand your data, and code structure?</a:t>
            </a:r>
          </a:p>
          <a:p>
            <a:endParaRPr lang="en-US" dirty="0"/>
          </a:p>
        </p:txBody>
      </p:sp>
    </p:spTree>
    <p:extLst>
      <p:ext uri="{BB962C8B-B14F-4D97-AF65-F5344CB8AC3E}">
        <p14:creationId xmlns:p14="http://schemas.microsoft.com/office/powerpoint/2010/main" val="3508096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E512C873-458F-84D7-AF3A-6B6BAD221F62}"/>
            </a:ext>
          </a:extLst>
        </p:cNvPr>
        <p:cNvGrpSpPr/>
        <p:nvPr/>
      </p:nvGrpSpPr>
      <p:grpSpPr>
        <a:xfrm>
          <a:off x="0" y="0"/>
          <a:ext cx="0" cy="0"/>
          <a:chOff x="0" y="0"/>
          <a:chExt cx="0" cy="0"/>
        </a:xfrm>
      </p:grpSpPr>
      <p:sp>
        <p:nvSpPr>
          <p:cNvPr id="125" name="Google Shape;125;g340a6b39cfa_0_341:notes">
            <a:extLst>
              <a:ext uri="{FF2B5EF4-FFF2-40B4-BE49-F238E27FC236}">
                <a16:creationId xmlns:a16="http://schemas.microsoft.com/office/drawing/2014/main" id="{8AB4C0B0-9354-200C-2177-D88931E6A9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a:extLst>
              <a:ext uri="{FF2B5EF4-FFF2-40B4-BE49-F238E27FC236}">
                <a16:creationId xmlns:a16="http://schemas.microsoft.com/office/drawing/2014/main" id="{43009686-5A17-46CF-DF19-BB486FE491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5274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750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0459D27A-2A87-E289-0427-7C0158933BBC}"/>
            </a:ext>
          </a:extLst>
        </p:cNvPr>
        <p:cNvGrpSpPr/>
        <p:nvPr/>
      </p:nvGrpSpPr>
      <p:grpSpPr>
        <a:xfrm>
          <a:off x="0" y="0"/>
          <a:ext cx="0" cy="0"/>
          <a:chOff x="0" y="0"/>
          <a:chExt cx="0" cy="0"/>
        </a:xfrm>
      </p:grpSpPr>
      <p:sp>
        <p:nvSpPr>
          <p:cNvPr id="125" name="Google Shape;125;g340a6b39cfa_0_341:notes">
            <a:extLst>
              <a:ext uri="{FF2B5EF4-FFF2-40B4-BE49-F238E27FC236}">
                <a16:creationId xmlns:a16="http://schemas.microsoft.com/office/drawing/2014/main" id="{68945E84-B6B7-A7BC-EDE6-E2D662D34C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a:extLst>
              <a:ext uri="{FF2B5EF4-FFF2-40B4-BE49-F238E27FC236}">
                <a16:creationId xmlns:a16="http://schemas.microsoft.com/office/drawing/2014/main" id="{555C3D99-3283-F8DE-0021-74CDFB80AB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9337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8525" y="1440000"/>
            <a:ext cx="9144000" cy="990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4800"/>
              <a:buNone/>
              <a:defRPr sz="4800">
                <a:latin typeface="Gibson" pitchFamily="2" charset="0"/>
                <a:ea typeface="Gibson" pitchFamily="2"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0" y="2430675"/>
            <a:ext cx="91440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atin typeface="Gibson" pitchFamily="2" charset="0"/>
                <a:ea typeface="Gibson" pitchFamily="2"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pic>
        <p:nvPicPr>
          <p:cNvPr id="12" name="Google Shape;12;p2"/>
          <p:cNvPicPr preferRelativeResize="0"/>
          <p:nvPr/>
        </p:nvPicPr>
        <p:blipFill>
          <a:blip r:embed="rId2">
            <a:alphaModFix/>
          </a:blip>
          <a:stretch>
            <a:fillRect/>
          </a:stretch>
        </p:blipFill>
        <p:spPr>
          <a:xfrm>
            <a:off x="8028648" y="4844808"/>
            <a:ext cx="886748" cy="196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1 2 1 2">
  <p:cSld name="ONE_COLUMN_TEXT_1_2_1_2">
    <p:spTree>
      <p:nvGrpSpPr>
        <p:cNvPr id="1" name="Shape 69"/>
        <p:cNvGrpSpPr/>
        <p:nvPr/>
      </p:nvGrpSpPr>
      <p:grpSpPr>
        <a:xfrm>
          <a:off x="0" y="0"/>
          <a:ext cx="0" cy="0"/>
          <a:chOff x="0" y="0"/>
          <a:chExt cx="0" cy="0"/>
        </a:xfrm>
      </p:grpSpPr>
      <p:sp>
        <p:nvSpPr>
          <p:cNvPr id="70" name="Google Shape;70;p12"/>
          <p:cNvSpPr/>
          <p:nvPr/>
        </p:nvSpPr>
        <p:spPr>
          <a:xfrm>
            <a:off x="0" y="0"/>
            <a:ext cx="3977700" cy="5143500"/>
          </a:xfrm>
          <a:prstGeom prst="rect">
            <a:avLst/>
          </a:prstGeom>
          <a:solidFill>
            <a:srgbClr val="F4F9D4">
              <a:alpha val="70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sp>
        <p:nvSpPr>
          <p:cNvPr id="71" name="Google Shape;71;p12"/>
          <p:cNvSpPr txBox="1">
            <a:spLocks noGrp="1"/>
          </p:cNvSpPr>
          <p:nvPr>
            <p:ph type="title"/>
          </p:nvPr>
        </p:nvSpPr>
        <p:spPr>
          <a:xfrm>
            <a:off x="302075" y="1032150"/>
            <a:ext cx="2778000" cy="16341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atin typeface="Gibson" pitchFamily="2" charset="0"/>
                <a:ea typeface="Gibson" pitchFamily="2"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72" name="Google Shape;72;p12"/>
          <p:cNvSpPr>
            <a:spLocks noGrp="1"/>
          </p:cNvSpPr>
          <p:nvPr>
            <p:ph type="pic" idx="2"/>
          </p:nvPr>
        </p:nvSpPr>
        <p:spPr>
          <a:xfrm>
            <a:off x="3977700" y="-11400"/>
            <a:ext cx="5170200" cy="5166300"/>
          </a:xfrm>
          <a:prstGeom prst="rect">
            <a:avLst/>
          </a:prstGeom>
          <a:noFill/>
          <a:ln>
            <a:noFill/>
          </a:ln>
        </p:spPr>
      </p:sp>
      <p:sp>
        <p:nvSpPr>
          <p:cNvPr id="73" name="Google Shape;73;p12"/>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1 2 1 1">
  <p:cSld name="ONE_COLUMN_TEXT_1_2_1_1">
    <p:spTree>
      <p:nvGrpSpPr>
        <p:cNvPr id="1" name="Shape 74"/>
        <p:cNvGrpSpPr/>
        <p:nvPr/>
      </p:nvGrpSpPr>
      <p:grpSpPr>
        <a:xfrm>
          <a:off x="0" y="0"/>
          <a:ext cx="0" cy="0"/>
          <a:chOff x="0" y="0"/>
          <a:chExt cx="0" cy="0"/>
        </a:xfrm>
      </p:grpSpPr>
      <p:sp>
        <p:nvSpPr>
          <p:cNvPr id="75" name="Google Shape;75;p13"/>
          <p:cNvSpPr/>
          <p:nvPr/>
        </p:nvSpPr>
        <p:spPr>
          <a:xfrm>
            <a:off x="0" y="0"/>
            <a:ext cx="3977700" cy="5143500"/>
          </a:xfrm>
          <a:prstGeom prst="rect">
            <a:avLst/>
          </a:prstGeom>
          <a:solidFill>
            <a:srgbClr val="D0D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pic>
        <p:nvPicPr>
          <p:cNvPr id="76" name="Google Shape;76;p13"/>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77" name="Google Shape;77;p13"/>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2 1 1 2">
  <p:cSld name="ONE_COLUMN_TEXT_1_2_1_1_2">
    <p:spTree>
      <p:nvGrpSpPr>
        <p:cNvPr id="1" name="Shape 78"/>
        <p:cNvGrpSpPr/>
        <p:nvPr/>
      </p:nvGrpSpPr>
      <p:grpSpPr>
        <a:xfrm>
          <a:off x="0" y="0"/>
          <a:ext cx="0" cy="0"/>
          <a:chOff x="0" y="0"/>
          <a:chExt cx="0" cy="0"/>
        </a:xfrm>
      </p:grpSpPr>
      <p:sp>
        <p:nvSpPr>
          <p:cNvPr id="79" name="Google Shape;79;p14"/>
          <p:cNvSpPr/>
          <p:nvPr/>
        </p:nvSpPr>
        <p:spPr>
          <a:xfrm>
            <a:off x="5166300" y="0"/>
            <a:ext cx="3977700" cy="5143500"/>
          </a:xfrm>
          <a:prstGeom prst="rect">
            <a:avLst/>
          </a:prstGeom>
          <a:solidFill>
            <a:srgbClr val="D0D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sp>
        <p:nvSpPr>
          <p:cNvPr id="80" name="Google Shape;80;p14"/>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1 2 1 1 1">
  <p:cSld name="ONE_COLUMN_TEXT_1_2_1_1_1">
    <p:bg>
      <p:bgPr>
        <a:solidFill>
          <a:schemeClr val="dk1"/>
        </a:solidFill>
        <a:effectLst/>
      </p:bgPr>
    </p:bg>
    <p:spTree>
      <p:nvGrpSpPr>
        <p:cNvPr id="1" name="Shape 81"/>
        <p:cNvGrpSpPr/>
        <p:nvPr/>
      </p:nvGrpSpPr>
      <p:grpSpPr>
        <a:xfrm>
          <a:off x="0" y="0"/>
          <a:ext cx="0" cy="0"/>
          <a:chOff x="0" y="0"/>
          <a:chExt cx="0" cy="0"/>
        </a:xfrm>
      </p:grpSpPr>
      <p:pic>
        <p:nvPicPr>
          <p:cNvPr id="82" name="Google Shape;82;p15"/>
          <p:cNvPicPr preferRelativeResize="0"/>
          <p:nvPr/>
        </p:nvPicPr>
        <p:blipFill>
          <a:blip r:embed="rId2">
            <a:alphaModFix/>
          </a:blip>
          <a:stretch>
            <a:fillRect/>
          </a:stretch>
        </p:blipFill>
        <p:spPr>
          <a:xfrm>
            <a:off x="8028650" y="4833476"/>
            <a:ext cx="886748" cy="196575"/>
          </a:xfrm>
          <a:prstGeom prst="rect">
            <a:avLst/>
          </a:prstGeom>
          <a:noFill/>
          <a:ln>
            <a:noFill/>
          </a:ln>
        </p:spPr>
      </p:pic>
      <p:sp>
        <p:nvSpPr>
          <p:cNvPr id="83" name="Google Shape;83;p15"/>
          <p:cNvSpPr txBox="1">
            <a:spLocks noGrp="1"/>
          </p:cNvSpPr>
          <p:nvPr>
            <p:ph type="ctrTitle"/>
          </p:nvPr>
        </p:nvSpPr>
        <p:spPr>
          <a:xfrm>
            <a:off x="38525" y="1440000"/>
            <a:ext cx="9144000" cy="990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4800"/>
              <a:buNone/>
              <a:defRPr sz="4800">
                <a:solidFill>
                  <a:schemeClr val="lt1"/>
                </a:solidFill>
                <a:latin typeface="Gibson" pitchFamily="2" charset="0"/>
                <a:ea typeface="Gibson" pitchFamily="2"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dirty="0"/>
          </a:p>
        </p:txBody>
      </p:sp>
      <p:sp>
        <p:nvSpPr>
          <p:cNvPr id="84" name="Google Shape;84;p15"/>
          <p:cNvSpPr txBox="1">
            <a:spLocks noGrp="1"/>
          </p:cNvSpPr>
          <p:nvPr>
            <p:ph type="subTitle" idx="1"/>
          </p:nvPr>
        </p:nvSpPr>
        <p:spPr>
          <a:xfrm>
            <a:off x="0" y="2430675"/>
            <a:ext cx="91440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2800"/>
              <a:buNone/>
              <a:defRPr sz="2800">
                <a:solidFill>
                  <a:schemeClr val="lt1"/>
                </a:solidFill>
                <a:latin typeface="Gibson" pitchFamily="2" charset="0"/>
                <a:ea typeface="Gibson" pitchFamily="2"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1 2 1 1 1 2">
  <p:cSld name="ONE_COLUMN_TEXT_1_2_1_1_1_2">
    <p:bg>
      <p:bgPr>
        <a:solidFill>
          <a:schemeClr val="dk1"/>
        </a:solidFill>
        <a:effectLst/>
      </p:bgPr>
    </p:bg>
    <p:spTree>
      <p:nvGrpSpPr>
        <p:cNvPr id="1" name="Shape 85"/>
        <p:cNvGrpSpPr/>
        <p:nvPr/>
      </p:nvGrpSpPr>
      <p:grpSpPr>
        <a:xfrm>
          <a:off x="0" y="0"/>
          <a:ext cx="0" cy="0"/>
          <a:chOff x="0" y="0"/>
          <a:chExt cx="0" cy="0"/>
        </a:xfrm>
      </p:grpSpPr>
      <p:pic>
        <p:nvPicPr>
          <p:cNvPr id="86" name="Google Shape;86;p16"/>
          <p:cNvPicPr preferRelativeResize="0"/>
          <p:nvPr/>
        </p:nvPicPr>
        <p:blipFill>
          <a:blip r:embed="rId2">
            <a:alphaModFix/>
          </a:blip>
          <a:stretch>
            <a:fillRect/>
          </a:stretch>
        </p:blipFill>
        <p:spPr>
          <a:xfrm>
            <a:off x="8028650" y="4833476"/>
            <a:ext cx="886748" cy="196575"/>
          </a:xfrm>
          <a:prstGeom prst="rect">
            <a:avLst/>
          </a:prstGeom>
          <a:noFill/>
          <a:ln>
            <a:noFill/>
          </a:ln>
        </p:spPr>
      </p:pic>
      <p:sp>
        <p:nvSpPr>
          <p:cNvPr id="87" name="Google Shape;8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rmAutofit/>
          </a:bodyPr>
          <a:lstStyle>
            <a:lvl1pPr lvl="0">
              <a:buNone/>
              <a:defRPr sz="1300">
                <a:solidFill>
                  <a:schemeClr val="dk1"/>
                </a:solidFill>
                <a:latin typeface="Gibson" pitchFamily="2" charset="0"/>
                <a:ea typeface="Gibson" pitchFamily="2" charset="0"/>
                <a:cs typeface="Gibson" pitchFamily="2" charset="0"/>
                <a:sym typeface="DM Sans"/>
              </a:defRPr>
            </a:lvl1pPr>
            <a:lvl2pPr lvl="1">
              <a:buNone/>
              <a:defRPr sz="1300">
                <a:solidFill>
                  <a:schemeClr val="dk1"/>
                </a:solidFill>
                <a:latin typeface="DM Sans"/>
                <a:ea typeface="DM Sans"/>
                <a:cs typeface="DM Sans"/>
                <a:sym typeface="DM Sans"/>
              </a:defRPr>
            </a:lvl2pPr>
            <a:lvl3pPr lvl="2">
              <a:buNone/>
              <a:defRPr sz="1300">
                <a:solidFill>
                  <a:schemeClr val="dk1"/>
                </a:solidFill>
                <a:latin typeface="DM Sans"/>
                <a:ea typeface="DM Sans"/>
                <a:cs typeface="DM Sans"/>
                <a:sym typeface="DM Sans"/>
              </a:defRPr>
            </a:lvl3pPr>
            <a:lvl4pPr lvl="3">
              <a:buNone/>
              <a:defRPr sz="1300">
                <a:solidFill>
                  <a:schemeClr val="dk1"/>
                </a:solidFill>
                <a:latin typeface="DM Sans"/>
                <a:ea typeface="DM Sans"/>
                <a:cs typeface="DM Sans"/>
                <a:sym typeface="DM Sans"/>
              </a:defRPr>
            </a:lvl4pPr>
            <a:lvl5pPr lvl="4">
              <a:buNone/>
              <a:defRPr sz="1300">
                <a:solidFill>
                  <a:schemeClr val="dk1"/>
                </a:solidFill>
                <a:latin typeface="DM Sans"/>
                <a:ea typeface="DM Sans"/>
                <a:cs typeface="DM Sans"/>
                <a:sym typeface="DM Sans"/>
              </a:defRPr>
            </a:lvl5pPr>
            <a:lvl6pPr lvl="5">
              <a:buNone/>
              <a:defRPr sz="1300">
                <a:solidFill>
                  <a:schemeClr val="dk1"/>
                </a:solidFill>
                <a:latin typeface="DM Sans"/>
                <a:ea typeface="DM Sans"/>
                <a:cs typeface="DM Sans"/>
                <a:sym typeface="DM Sans"/>
              </a:defRPr>
            </a:lvl6pPr>
            <a:lvl7pPr lvl="6">
              <a:buNone/>
              <a:defRPr sz="1300">
                <a:solidFill>
                  <a:schemeClr val="dk1"/>
                </a:solidFill>
                <a:latin typeface="DM Sans"/>
                <a:ea typeface="DM Sans"/>
                <a:cs typeface="DM Sans"/>
                <a:sym typeface="DM Sans"/>
              </a:defRPr>
            </a:lvl7pPr>
            <a:lvl8pPr lvl="7">
              <a:buNone/>
              <a:defRPr sz="1300">
                <a:solidFill>
                  <a:schemeClr val="dk1"/>
                </a:solidFill>
                <a:latin typeface="DM Sans"/>
                <a:ea typeface="DM Sans"/>
                <a:cs typeface="DM Sans"/>
                <a:sym typeface="DM Sans"/>
              </a:defRPr>
            </a:lvl8pPr>
            <a:lvl9pPr lvl="8">
              <a:buNone/>
              <a:defRPr sz="13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
        <p:nvSpPr>
          <p:cNvPr id="88" name="Google Shape;88;p16"/>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
              <a:buFont typeface="DM Sans Medium"/>
              <a:buNone/>
              <a:defRPr sz="800">
                <a:solidFill>
                  <a:schemeClr val="lt1"/>
                </a:solidFill>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89" name="Google Shape;89;p16"/>
          <p:cNvSpPr txBox="1">
            <a:spLocks noGrp="1"/>
          </p:cNvSpPr>
          <p:nvPr>
            <p:ph type="sldNum" idx="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lt1"/>
                </a:solidFill>
                <a:latin typeface="Gibson" pitchFamily="2" charset="0"/>
                <a:ea typeface="Gibson" pitchFamily="2" charset="0"/>
                <a:cs typeface="Gibson" pitchFamily="2" charset="0"/>
                <a:sym typeface="DM Sans"/>
              </a:defRPr>
            </a:lvl1pPr>
            <a:lvl2pPr lvl="1" algn="ctr" rtl="0">
              <a:buNone/>
              <a:defRPr>
                <a:solidFill>
                  <a:schemeClr val="lt1"/>
                </a:solidFill>
                <a:latin typeface="DM Sans"/>
                <a:ea typeface="DM Sans"/>
                <a:cs typeface="DM Sans"/>
                <a:sym typeface="DM Sans"/>
              </a:defRPr>
            </a:lvl2pPr>
            <a:lvl3pPr lvl="2" algn="ctr" rtl="0">
              <a:buNone/>
              <a:defRPr>
                <a:solidFill>
                  <a:schemeClr val="lt1"/>
                </a:solidFill>
                <a:latin typeface="DM Sans"/>
                <a:ea typeface="DM Sans"/>
                <a:cs typeface="DM Sans"/>
                <a:sym typeface="DM Sans"/>
              </a:defRPr>
            </a:lvl3pPr>
            <a:lvl4pPr lvl="3" algn="ctr" rtl="0">
              <a:buNone/>
              <a:defRPr>
                <a:solidFill>
                  <a:schemeClr val="lt1"/>
                </a:solidFill>
                <a:latin typeface="DM Sans"/>
                <a:ea typeface="DM Sans"/>
                <a:cs typeface="DM Sans"/>
                <a:sym typeface="DM Sans"/>
              </a:defRPr>
            </a:lvl4pPr>
            <a:lvl5pPr lvl="4" algn="ctr" rtl="0">
              <a:buNone/>
              <a:defRPr>
                <a:solidFill>
                  <a:schemeClr val="lt1"/>
                </a:solidFill>
                <a:latin typeface="DM Sans"/>
                <a:ea typeface="DM Sans"/>
                <a:cs typeface="DM Sans"/>
                <a:sym typeface="DM Sans"/>
              </a:defRPr>
            </a:lvl5pPr>
            <a:lvl6pPr lvl="5" algn="ctr" rtl="0">
              <a:buNone/>
              <a:defRPr>
                <a:solidFill>
                  <a:schemeClr val="lt1"/>
                </a:solidFill>
                <a:latin typeface="DM Sans"/>
                <a:ea typeface="DM Sans"/>
                <a:cs typeface="DM Sans"/>
                <a:sym typeface="DM Sans"/>
              </a:defRPr>
            </a:lvl6pPr>
            <a:lvl7pPr lvl="6" algn="ctr" rtl="0">
              <a:buNone/>
              <a:defRPr>
                <a:solidFill>
                  <a:schemeClr val="lt1"/>
                </a:solidFill>
                <a:latin typeface="DM Sans"/>
                <a:ea typeface="DM Sans"/>
                <a:cs typeface="DM Sans"/>
                <a:sym typeface="DM Sans"/>
              </a:defRPr>
            </a:lvl7pPr>
            <a:lvl8pPr lvl="7" algn="ctr" rtl="0">
              <a:buNone/>
              <a:defRPr>
                <a:solidFill>
                  <a:schemeClr val="lt1"/>
                </a:solidFill>
                <a:latin typeface="DM Sans"/>
                <a:ea typeface="DM Sans"/>
                <a:cs typeface="DM Sans"/>
                <a:sym typeface="DM Sans"/>
              </a:defRPr>
            </a:lvl8pPr>
            <a:lvl9pPr lvl="8" algn="ctr" rtl="0">
              <a:buNone/>
              <a:defRPr>
                <a:solidFill>
                  <a:schemeClr val="lt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1 2 1 1 1 1">
  <p:cSld name="ONE_COLUMN_TEXT_1_2_1_1_1_1">
    <p:bg>
      <p:bgPr>
        <a:solidFill>
          <a:schemeClr val="lt1"/>
        </a:solidFill>
        <a:effectLst/>
      </p:bgPr>
    </p:bg>
    <p:spTree>
      <p:nvGrpSpPr>
        <p:cNvPr id="1" name="Shape 90"/>
        <p:cNvGrpSpPr/>
        <p:nvPr/>
      </p:nvGrpSpPr>
      <p:grpSpPr>
        <a:xfrm>
          <a:off x="0" y="0"/>
          <a:ext cx="0" cy="0"/>
          <a:chOff x="0" y="0"/>
          <a:chExt cx="0" cy="0"/>
        </a:xfrm>
      </p:grpSpPr>
      <p:pic>
        <p:nvPicPr>
          <p:cNvPr id="91" name="Google Shape;91;p17"/>
          <p:cNvPicPr preferRelativeResize="0"/>
          <p:nvPr/>
        </p:nvPicPr>
        <p:blipFill>
          <a:blip r:embed="rId2">
            <a:alphaModFix/>
          </a:blip>
          <a:stretch>
            <a:fillRect/>
          </a:stretch>
        </p:blipFill>
        <p:spPr>
          <a:xfrm>
            <a:off x="8028648" y="4833475"/>
            <a:ext cx="886748" cy="196575"/>
          </a:xfrm>
          <a:prstGeom prst="rect">
            <a:avLst/>
          </a:prstGeom>
          <a:noFill/>
          <a:ln>
            <a:noFill/>
          </a:ln>
        </p:spPr>
      </p:pic>
      <p:sp>
        <p:nvSpPr>
          <p:cNvPr id="92" name="Google Shape;92;p17"/>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93" name="Google Shape;93;p17"/>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1 2 1 1 1 1 1">
  <p:cSld name="ONE_COLUMN_TEXT_1_2_1_1_1_1_1">
    <p:bg>
      <p:bgPr>
        <a:solidFill>
          <a:schemeClr val="lt1"/>
        </a:solidFill>
        <a:effectLst/>
      </p:bgPr>
    </p:bg>
    <p:spTree>
      <p:nvGrpSpPr>
        <p:cNvPr id="1" name="Shape 94"/>
        <p:cNvGrpSpPr/>
        <p:nvPr/>
      </p:nvGrpSpPr>
      <p:grpSpPr>
        <a:xfrm>
          <a:off x="0" y="0"/>
          <a:ext cx="0" cy="0"/>
          <a:chOff x="0" y="0"/>
          <a:chExt cx="0" cy="0"/>
        </a:xfrm>
      </p:grpSpPr>
      <p:pic>
        <p:nvPicPr>
          <p:cNvPr id="95" name="Google Shape;95;p18"/>
          <p:cNvPicPr preferRelativeResize="0"/>
          <p:nvPr/>
        </p:nvPicPr>
        <p:blipFill>
          <a:blip r:embed="rId2">
            <a:alphaModFix/>
          </a:blip>
          <a:stretch>
            <a:fillRect/>
          </a:stretch>
        </p:blipFill>
        <p:spPr>
          <a:xfrm>
            <a:off x="8028648" y="4833475"/>
            <a:ext cx="886748" cy="196575"/>
          </a:xfrm>
          <a:prstGeom prst="rect">
            <a:avLst/>
          </a:prstGeom>
          <a:noFill/>
          <a:ln>
            <a:noFill/>
          </a:ln>
        </p:spPr>
      </p:pic>
      <p:sp>
        <p:nvSpPr>
          <p:cNvPr id="96" name="Google Shape;96;p18"/>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1 2 1 1 1 1 1 1">
  <p:cSld name="ONE_COLUMN_TEXT_1_2_1_1_1_1_1_1">
    <p:bg>
      <p:bgPr>
        <a:solidFill>
          <a:schemeClr val="lt1"/>
        </a:solidFill>
        <a:effectLst/>
      </p:bgPr>
    </p:bg>
    <p:spTree>
      <p:nvGrpSpPr>
        <p:cNvPr id="1" name="Shape 97"/>
        <p:cNvGrpSpPr/>
        <p:nvPr/>
      </p:nvGrpSpPr>
      <p:grpSpPr>
        <a:xfrm>
          <a:off x="0" y="0"/>
          <a:ext cx="0" cy="0"/>
          <a:chOff x="0" y="0"/>
          <a:chExt cx="0" cy="0"/>
        </a:xfrm>
      </p:grpSpPr>
      <p:pic>
        <p:nvPicPr>
          <p:cNvPr id="98" name="Google Shape;98;p19"/>
          <p:cNvPicPr preferRelativeResize="0"/>
          <p:nvPr/>
        </p:nvPicPr>
        <p:blipFill>
          <a:blip r:embed="rId2">
            <a:alphaModFix/>
          </a:blip>
          <a:stretch>
            <a:fillRect/>
          </a:stretch>
        </p:blipFill>
        <p:spPr>
          <a:xfrm>
            <a:off x="8028648" y="4833475"/>
            <a:ext cx="886748" cy="196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1 2 1 1 1 1 1 1 1">
  <p:cSld name="ONE_COLUMN_TEXT_1_2_1_1_1_1_1_1_1">
    <p:bg>
      <p:bgPr>
        <a:solidFill>
          <a:schemeClr val="lt1"/>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2">
            <a:alphaModFix/>
          </a:blip>
          <a:stretch>
            <a:fillRect/>
          </a:stretch>
        </p:blipFill>
        <p:spPr>
          <a:xfrm>
            <a:off x="7989063" y="4797613"/>
            <a:ext cx="965924" cy="268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2 1 1 1 1 1 1 1 1">
  <p:cSld name="ONE_COLUMN_TEXT_1_2_1_1_1_1_1_1_1_1">
    <p:bg>
      <p:bgPr>
        <a:solidFill>
          <a:schemeClr val="lt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0" y="2150850"/>
            <a:ext cx="91440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a:latin typeface="Gibson" pitchFamily="2" charset="0"/>
                <a:ea typeface="Gibson"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pic>
        <p:nvPicPr>
          <p:cNvPr id="15" name="Google Shape;15;p3"/>
          <p:cNvPicPr preferRelativeResize="0"/>
          <p:nvPr/>
        </p:nvPicPr>
        <p:blipFill>
          <a:blip r:embed="rId2">
            <a:alphaModFix/>
          </a:blip>
          <a:stretch>
            <a:fillRect/>
          </a:stretch>
        </p:blipFill>
        <p:spPr>
          <a:xfrm>
            <a:off x="8028648" y="4844808"/>
            <a:ext cx="886748" cy="196575"/>
          </a:xfrm>
          <a:prstGeom prst="rect">
            <a:avLst/>
          </a:prstGeom>
          <a:noFill/>
          <a:ln>
            <a:noFill/>
          </a:ln>
        </p:spPr>
      </p:pic>
      <p:sp>
        <p:nvSpPr>
          <p:cNvPr id="16" name="Google Shape;16;p3"/>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A A Text Main (H1+H2) 1 1 1">
  <p:cSld name="Text Main (H1+H2)_1_1_1">
    <p:spTree>
      <p:nvGrpSpPr>
        <p:cNvPr id="1" name="Shape 102"/>
        <p:cNvGrpSpPr/>
        <p:nvPr/>
      </p:nvGrpSpPr>
      <p:grpSpPr>
        <a:xfrm>
          <a:off x="0" y="0"/>
          <a:ext cx="0" cy="0"/>
          <a:chOff x="0" y="0"/>
          <a:chExt cx="0" cy="0"/>
        </a:xfrm>
      </p:grpSpPr>
      <p:pic>
        <p:nvPicPr>
          <p:cNvPr id="103" name="Google Shape;103;p22"/>
          <p:cNvPicPr preferRelativeResize="0"/>
          <p:nvPr/>
        </p:nvPicPr>
        <p:blipFill>
          <a:blip r:embed="rId2">
            <a:alphaModFix/>
          </a:blip>
          <a:stretch>
            <a:fillRect/>
          </a:stretch>
        </p:blipFill>
        <p:spPr>
          <a:xfrm>
            <a:off x="8669356" y="4669344"/>
            <a:ext cx="355325" cy="355325"/>
          </a:xfrm>
          <a:prstGeom prst="rect">
            <a:avLst/>
          </a:prstGeom>
          <a:noFill/>
          <a:ln>
            <a:noFill/>
          </a:ln>
        </p:spPr>
      </p:pic>
      <p:sp>
        <p:nvSpPr>
          <p:cNvPr id="104" name="Google Shape;104;p22" title="THIS IS A ONE-LINE TITLE SLIDE"/>
          <p:cNvSpPr txBox="1">
            <a:spLocks noGrp="1"/>
          </p:cNvSpPr>
          <p:nvPr>
            <p:ph type="title"/>
          </p:nvPr>
        </p:nvSpPr>
        <p:spPr>
          <a:xfrm>
            <a:off x="443823" y="388700"/>
            <a:ext cx="8027400" cy="396000"/>
          </a:xfrm>
          <a:prstGeom prst="rect">
            <a:avLst/>
          </a:prstGeom>
        </p:spPr>
        <p:txBody>
          <a:bodyPr spcFirstLastPara="1" wrap="square" lIns="91425" tIns="91425" rIns="91425" bIns="91425" anchor="t" anchorCtr="0">
            <a:normAutofit/>
          </a:bodyPr>
          <a:lstStyle>
            <a:lvl1pPr lvl="0">
              <a:spcBef>
                <a:spcPts val="400"/>
              </a:spcBef>
              <a:spcAft>
                <a:spcPts val="0"/>
              </a:spcAft>
              <a:buNone/>
              <a:defRPr sz="2600">
                <a:solidFill>
                  <a:schemeClr val="dk1"/>
                </a:solidFill>
                <a:latin typeface="Gibson" pitchFamily="2" charset="0"/>
                <a:ea typeface="Gibson" pitchFamily="2" charset="0"/>
                <a:cs typeface="Gibson" pitchFamily="2" charset="0"/>
                <a:sym typeface="Montserrat"/>
              </a:defRPr>
            </a:lvl1pPr>
            <a:lvl2pPr lvl="1">
              <a:spcBef>
                <a:spcPts val="0"/>
              </a:spcBef>
              <a:spcAft>
                <a:spcPts val="0"/>
              </a:spcAft>
              <a:buNone/>
              <a:defRPr sz="2000">
                <a:solidFill>
                  <a:schemeClr val="dk1"/>
                </a:solidFill>
              </a:defRPr>
            </a:lvl2pPr>
            <a:lvl3pPr lvl="2">
              <a:spcBef>
                <a:spcPts val="0"/>
              </a:spcBef>
              <a:spcAft>
                <a:spcPts val="0"/>
              </a:spcAft>
              <a:buNone/>
              <a:defRPr sz="2000">
                <a:solidFill>
                  <a:schemeClr val="dk1"/>
                </a:solidFill>
              </a:defRPr>
            </a:lvl3pPr>
            <a:lvl4pPr lvl="3">
              <a:spcBef>
                <a:spcPts val="0"/>
              </a:spcBef>
              <a:spcAft>
                <a:spcPts val="0"/>
              </a:spcAft>
              <a:buNone/>
              <a:defRPr sz="2000">
                <a:solidFill>
                  <a:schemeClr val="dk1"/>
                </a:solidFill>
              </a:defRPr>
            </a:lvl4pPr>
            <a:lvl5pPr lvl="4">
              <a:spcBef>
                <a:spcPts val="0"/>
              </a:spcBef>
              <a:spcAft>
                <a:spcPts val="0"/>
              </a:spcAft>
              <a:buNone/>
              <a:defRPr sz="2000">
                <a:solidFill>
                  <a:schemeClr val="dk1"/>
                </a:solidFill>
              </a:defRPr>
            </a:lvl5pPr>
            <a:lvl6pPr lvl="5">
              <a:spcBef>
                <a:spcPts val="0"/>
              </a:spcBef>
              <a:spcAft>
                <a:spcPts val="0"/>
              </a:spcAft>
              <a:buNone/>
              <a:defRPr sz="2000">
                <a:solidFill>
                  <a:schemeClr val="dk1"/>
                </a:solidFill>
              </a:defRPr>
            </a:lvl6pPr>
            <a:lvl7pPr lvl="6">
              <a:spcBef>
                <a:spcPts val="0"/>
              </a:spcBef>
              <a:spcAft>
                <a:spcPts val="0"/>
              </a:spcAft>
              <a:buNone/>
              <a:defRPr sz="2000">
                <a:solidFill>
                  <a:schemeClr val="dk1"/>
                </a:solidFill>
              </a:defRPr>
            </a:lvl7pPr>
            <a:lvl8pPr lvl="7">
              <a:spcBef>
                <a:spcPts val="0"/>
              </a:spcBef>
              <a:spcAft>
                <a:spcPts val="0"/>
              </a:spcAft>
              <a:buNone/>
              <a:defRPr sz="2000">
                <a:solidFill>
                  <a:schemeClr val="dk1"/>
                </a:solidFill>
              </a:defRPr>
            </a:lvl8pPr>
            <a:lvl9pPr lvl="8">
              <a:spcBef>
                <a:spcPts val="0"/>
              </a:spcBef>
              <a:spcAft>
                <a:spcPts val="0"/>
              </a:spcAft>
              <a:buNone/>
              <a:defRPr sz="2000">
                <a:solidFill>
                  <a:schemeClr val="dk1"/>
                </a:solidFill>
              </a:defRPr>
            </a:lvl9pPr>
          </a:lstStyle>
          <a:p>
            <a:endParaRPr dirty="0"/>
          </a:p>
        </p:txBody>
      </p:sp>
      <p:grpSp>
        <p:nvGrpSpPr>
          <p:cNvPr id="105" name="Google Shape;105;p22"/>
          <p:cNvGrpSpPr/>
          <p:nvPr/>
        </p:nvGrpSpPr>
        <p:grpSpPr>
          <a:xfrm>
            <a:off x="198350" y="178375"/>
            <a:ext cx="243900" cy="243900"/>
            <a:chOff x="396700" y="356750"/>
            <a:chExt cx="487800" cy="487800"/>
          </a:xfrm>
        </p:grpSpPr>
        <p:sp>
          <p:nvSpPr>
            <p:cNvPr id="106" name="Google Shape;106;p22"/>
            <p:cNvSpPr/>
            <p:nvPr/>
          </p:nvSpPr>
          <p:spPr>
            <a:xfrm>
              <a:off x="604900" y="356750"/>
              <a:ext cx="71400" cy="487800"/>
            </a:xfrm>
            <a:prstGeom prst="rect">
              <a:avLst/>
            </a:prstGeom>
            <a:solidFill>
              <a:srgbClr val="009D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sp>
          <p:nvSpPr>
            <p:cNvPr id="107" name="Google Shape;107;p22"/>
            <p:cNvSpPr/>
            <p:nvPr/>
          </p:nvSpPr>
          <p:spPr>
            <a:xfrm rot="5400000">
              <a:off x="604900" y="357175"/>
              <a:ext cx="71400" cy="487800"/>
            </a:xfrm>
            <a:prstGeom prst="rect">
              <a:avLst/>
            </a:prstGeom>
            <a:solidFill>
              <a:srgbClr val="009D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grpSp>
      <p:sp>
        <p:nvSpPr>
          <p:cNvPr id="108" name="Google Shape;108;p22"/>
          <p:cNvSpPr txBox="1"/>
          <p:nvPr/>
        </p:nvSpPr>
        <p:spPr>
          <a:xfrm>
            <a:off x="392325" y="4693325"/>
            <a:ext cx="3000000" cy="3078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800" dirty="0">
                <a:solidFill>
                  <a:schemeClr val="accent5"/>
                </a:solidFill>
                <a:latin typeface="Gibson" pitchFamily="2" charset="0"/>
                <a:ea typeface="Gibson" pitchFamily="2" charset="0"/>
                <a:cs typeface="Montserrat"/>
                <a:sym typeface="Montserrat"/>
              </a:rPr>
              <a:t>© 2024 PLANET LABS PBC ALL RIGHTS RESERVED</a:t>
            </a:r>
            <a:endParaRPr sz="800" dirty="0">
              <a:solidFill>
                <a:schemeClr val="accent5"/>
              </a:solidFill>
              <a:latin typeface="Gibson" pitchFamily="2" charset="0"/>
              <a:ea typeface="Gibson" pitchFamily="2" charset="0"/>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atin typeface="Gibson" pitchFamily="2" charset="0"/>
                <a:ea typeface="Gibson" pitchFamily="2" charset="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dirty="0"/>
          </a:p>
        </p:txBody>
      </p:sp>
      <p:sp>
        <p:nvSpPr>
          <p:cNvPr id="116" name="Google Shape;116;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Gibson" pitchFamily="2" charset="0"/>
                <a:ea typeface="Gibson" pitchFamily="2" charset="0"/>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dirty="0"/>
          </a:p>
        </p:txBody>
      </p:sp>
      <p:sp>
        <p:nvSpPr>
          <p:cNvPr id="117" name="Google Shape;11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Gibson" pitchFamily="2" charset="0"/>
                <a:ea typeface="Gibson" pitchFamily="2" charset="0"/>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3A1E-C11D-D19C-99F5-72FCBC22D6AC}"/>
              </a:ext>
            </a:extLst>
          </p:cNvPr>
          <p:cNvSpPr>
            <a:spLocks noGrp="1"/>
          </p:cNvSpPr>
          <p:nvPr>
            <p:ph type="title"/>
          </p:nvPr>
        </p:nvSpPr>
        <p:spPr/>
        <p:txBody>
          <a:bodyPr/>
          <a:lstStyle>
            <a:lvl1pPr>
              <a:defRPr>
                <a:latin typeface="Gibson" pitchFamily="2" charset="0"/>
                <a:ea typeface="Gibson" pitchFamily="2" charset="0"/>
              </a:defRPr>
            </a:lvl1pPr>
          </a:lstStyle>
          <a:p>
            <a:r>
              <a:rPr lang="en-US" dirty="0"/>
              <a:t>Click to edit Master title style</a:t>
            </a:r>
          </a:p>
        </p:txBody>
      </p:sp>
      <p:sp>
        <p:nvSpPr>
          <p:cNvPr id="4" name="Text Placeholder 7">
            <a:extLst>
              <a:ext uri="{FF2B5EF4-FFF2-40B4-BE49-F238E27FC236}">
                <a16:creationId xmlns:a16="http://schemas.microsoft.com/office/drawing/2014/main" id="{2159BADF-6613-D2B4-9F01-067E61DE43E9}"/>
              </a:ext>
            </a:extLst>
          </p:cNvPr>
          <p:cNvSpPr>
            <a:spLocks noGrp="1"/>
          </p:cNvSpPr>
          <p:nvPr>
            <p:ph type="body" sz="quarter" idx="11"/>
          </p:nvPr>
        </p:nvSpPr>
        <p:spPr>
          <a:xfrm>
            <a:off x="627063" y="2752391"/>
            <a:ext cx="7915275" cy="1413209"/>
          </a:xfrm>
          <a:prstGeom prst="rect">
            <a:avLst/>
          </a:prstGeom>
        </p:spPr>
        <p:txBody>
          <a:bodyPr/>
          <a:lstStyle>
            <a:lvl1pPr>
              <a:defRPr>
                <a:solidFill>
                  <a:schemeClr val="tx1"/>
                </a:solidFill>
                <a:latin typeface="Gibson" pitchFamily="2" charset="0"/>
                <a:ea typeface="Gibson"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Text Placeholder 8">
            <a:extLst>
              <a:ext uri="{FF2B5EF4-FFF2-40B4-BE49-F238E27FC236}">
                <a16:creationId xmlns:a16="http://schemas.microsoft.com/office/drawing/2014/main" id="{673887F0-D338-855D-BFBA-31773E7757CD}"/>
              </a:ext>
            </a:extLst>
          </p:cNvPr>
          <p:cNvSpPr>
            <a:spLocks noGrp="1"/>
          </p:cNvSpPr>
          <p:nvPr>
            <p:ph type="body" sz="quarter" idx="18" hasCustomPrompt="1"/>
          </p:nvPr>
        </p:nvSpPr>
        <p:spPr>
          <a:xfrm>
            <a:off x="283465" y="4876802"/>
            <a:ext cx="3877374" cy="214300"/>
          </a:xfrm>
          <a:prstGeom prst="rect">
            <a:avLst/>
          </a:prstGeom>
        </p:spPr>
        <p:txBody>
          <a:bodyPr lIns="0" rIns="0" anchor="ctr"/>
          <a:lstStyle>
            <a:lvl1pPr algn="l">
              <a:defRPr sz="800">
                <a:latin typeface="Gibson" pitchFamily="2" charset="0"/>
                <a:ea typeface="Gibson" pitchFamily="2" charset="0"/>
              </a:defRPr>
            </a:lvl1pPr>
            <a:lvl2pPr marL="342900" indent="0" algn="l">
              <a:buNone/>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2273657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F961-769B-449D-8A9B-0C08316C29C7}"/>
              </a:ext>
            </a:extLst>
          </p:cNvPr>
          <p:cNvSpPr>
            <a:spLocks noGrp="1"/>
          </p:cNvSpPr>
          <p:nvPr>
            <p:ph type="title"/>
          </p:nvPr>
        </p:nvSpPr>
        <p:spPr/>
        <p:txBody>
          <a:bodyPr/>
          <a:lstStyle>
            <a:lvl1pPr>
              <a:defRPr>
                <a:latin typeface="Gibson" pitchFamily="2" charset="0"/>
                <a:ea typeface="Gibson"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B3D065BC-97D5-446C-F740-BC2273E1DACB}"/>
              </a:ext>
            </a:extLst>
          </p:cNvPr>
          <p:cNvSpPr>
            <a:spLocks noGrp="1"/>
          </p:cNvSpPr>
          <p:nvPr>
            <p:ph idx="1"/>
          </p:nvPr>
        </p:nvSpPr>
        <p:spPr/>
        <p:txBody>
          <a:bodyPr/>
          <a:lstStyle>
            <a:lvl1pPr>
              <a:defRPr>
                <a:latin typeface="Gibson" pitchFamily="2" charset="0"/>
                <a:ea typeface="Gibson" pitchFamily="2" charset="0"/>
              </a:defRPr>
            </a:lvl1pPr>
            <a:lvl2pPr>
              <a:defRPr>
                <a:latin typeface="Gibson" pitchFamily="2" charset="0"/>
                <a:ea typeface="Gibson" pitchFamily="2" charset="0"/>
              </a:defRPr>
            </a:lvl2pPr>
            <a:lvl3pPr>
              <a:defRPr>
                <a:latin typeface="Gibson" pitchFamily="2" charset="0"/>
                <a:ea typeface="Gibson" pitchFamily="2" charset="0"/>
              </a:defRPr>
            </a:lvl3pPr>
            <a:lvl4pPr>
              <a:defRPr>
                <a:latin typeface="Gibson" pitchFamily="2" charset="0"/>
                <a:ea typeface="Gibson" pitchFamily="2" charset="0"/>
              </a:defRPr>
            </a:lvl4pPr>
            <a:lvl5pPr>
              <a:defRPr>
                <a:latin typeface="Gibson" pitchFamily="2" charset="0"/>
                <a:ea typeface="Gibson"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189592-050B-D248-1D79-CF158E8C52D6}"/>
              </a:ext>
            </a:extLst>
          </p:cNvPr>
          <p:cNvSpPr>
            <a:spLocks noGrp="1"/>
          </p:cNvSpPr>
          <p:nvPr>
            <p:ph type="dt" sz="half" idx="10"/>
          </p:nvPr>
        </p:nvSpPr>
        <p:spPr/>
        <p:txBody>
          <a:bodyPr/>
          <a:lstStyle>
            <a:lvl1pPr>
              <a:defRPr>
                <a:latin typeface="Gibson" pitchFamily="2" charset="0"/>
                <a:ea typeface="Gibson" pitchFamily="2" charset="0"/>
              </a:defRPr>
            </a:lvl1pPr>
          </a:lstStyle>
          <a:p>
            <a:fld id="{C6D08255-A63A-41E8-918E-7B689F002B4F}" type="datetimeFigureOut">
              <a:rPr lang="en-US" smtClean="0"/>
              <a:pPr/>
              <a:t>10/7/2025</a:t>
            </a:fld>
            <a:endParaRPr lang="en-US" dirty="0"/>
          </a:p>
        </p:txBody>
      </p:sp>
      <p:sp>
        <p:nvSpPr>
          <p:cNvPr id="5" name="Footer Placeholder 4">
            <a:extLst>
              <a:ext uri="{FF2B5EF4-FFF2-40B4-BE49-F238E27FC236}">
                <a16:creationId xmlns:a16="http://schemas.microsoft.com/office/drawing/2014/main" id="{529BC402-9C0F-BF09-69D3-A39AEAF18486}"/>
              </a:ext>
            </a:extLst>
          </p:cNvPr>
          <p:cNvSpPr>
            <a:spLocks noGrp="1"/>
          </p:cNvSpPr>
          <p:nvPr>
            <p:ph type="ftr" sz="quarter" idx="11"/>
          </p:nvPr>
        </p:nvSpPr>
        <p:spPr/>
        <p:txBody>
          <a:bodyPr/>
          <a:lstStyle>
            <a:lvl1pPr>
              <a:defRPr>
                <a:latin typeface="Gibson" pitchFamily="2" charset="0"/>
                <a:ea typeface="Gibson" pitchFamily="2" charset="0"/>
              </a:defRPr>
            </a:lvl1pPr>
          </a:lstStyle>
          <a:p>
            <a:endParaRPr lang="en-US" dirty="0"/>
          </a:p>
        </p:txBody>
      </p:sp>
      <p:sp>
        <p:nvSpPr>
          <p:cNvPr id="6" name="Slide Number Placeholder 5">
            <a:extLst>
              <a:ext uri="{FF2B5EF4-FFF2-40B4-BE49-F238E27FC236}">
                <a16:creationId xmlns:a16="http://schemas.microsoft.com/office/drawing/2014/main" id="{ECC58195-9A37-4594-03E2-9ABC1052753A}"/>
              </a:ext>
            </a:extLst>
          </p:cNvPr>
          <p:cNvSpPr>
            <a:spLocks noGrp="1"/>
          </p:cNvSpPr>
          <p:nvPr>
            <p:ph type="sldNum" sz="quarter" idx="12"/>
          </p:nvPr>
        </p:nvSpPr>
        <p:spPr/>
        <p:txBody>
          <a:bodyPr/>
          <a:lstStyle>
            <a:lvl1pPr>
              <a:defRPr/>
            </a:lvl1pPr>
          </a:lstStyle>
          <a:p>
            <a:fld id="{0950877F-E819-4E42-81B0-7F34FBF8D17A}" type="slidenum">
              <a:rPr lang="en-US" smtClean="0"/>
              <a:pPr/>
              <a:t>‹#›</a:t>
            </a:fld>
            <a:endParaRPr lang="en-US" dirty="0"/>
          </a:p>
        </p:txBody>
      </p:sp>
    </p:spTree>
    <p:extLst>
      <p:ext uri="{BB962C8B-B14F-4D97-AF65-F5344CB8AC3E}">
        <p14:creationId xmlns:p14="http://schemas.microsoft.com/office/powerpoint/2010/main" val="3935351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atin typeface="Gibson" pitchFamily="2" charset="0"/>
                <a:ea typeface="Gibson"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atin typeface="Gibson" pitchFamily="2" charset="0"/>
                <a:ea typeface="Gibson" pitchFamily="2" charset="0"/>
              </a:defRPr>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dirty="0"/>
          </a:p>
        </p:txBody>
      </p:sp>
      <p:pic>
        <p:nvPicPr>
          <p:cNvPr id="20" name="Google Shape;20;p4"/>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21" name="Google Shape;21;p4"/>
          <p:cNvSpPr txBox="1">
            <a:spLocks noGrp="1"/>
          </p:cNvSpPr>
          <p:nvPr>
            <p:ph type="subTitle" idx="2"/>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2" name="Google Shape;22;p4"/>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atin typeface="Gibson" pitchFamily="2" charset="0"/>
                <a:ea typeface="Gibson"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atin typeface="Gibson" pitchFamily="2" charset="0"/>
                <a:ea typeface="Gibson" pitchFamily="2" charset="0"/>
              </a:defRPr>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dirty="0"/>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atin typeface="Gibson" pitchFamily="2" charset="0"/>
                <a:ea typeface="Gibson" pitchFamily="2" charset="0"/>
              </a:defRPr>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dirty="0"/>
          </a:p>
        </p:txBody>
      </p:sp>
      <p:pic>
        <p:nvPicPr>
          <p:cNvPr id="27" name="Google Shape;27;p5"/>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28" name="Google Shape;28;p5"/>
          <p:cNvSpPr txBox="1">
            <a:spLocks noGrp="1"/>
          </p:cNvSpPr>
          <p:nvPr>
            <p:ph type="subTitle" idx="3"/>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9" name="Google Shape;29;p5"/>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cxnSp>
        <p:nvCxnSpPr>
          <p:cNvPr id="30" name="Google Shape;30;p5"/>
          <p:cNvCxnSpPr/>
          <p:nvPr/>
        </p:nvCxnSpPr>
        <p:spPr>
          <a:xfrm>
            <a:off x="4572000" y="1272750"/>
            <a:ext cx="0" cy="2902800"/>
          </a:xfrm>
          <a:prstGeom prst="straightConnector1">
            <a:avLst/>
          </a:prstGeom>
          <a:noFill/>
          <a:ln w="9525" cap="flat" cmpd="sng">
            <a:solidFill>
              <a:srgbClr val="22222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atin typeface="Gibson" pitchFamily="2" charset="0"/>
                <a:ea typeface="Gibson"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pic>
        <p:nvPicPr>
          <p:cNvPr id="33" name="Google Shape;33;p6"/>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34" name="Google Shape;34;p6"/>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35" name="Google Shape;35;p6"/>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3704275" y="1169350"/>
            <a:ext cx="0" cy="2902800"/>
          </a:xfrm>
          <a:prstGeom prst="straightConnector1">
            <a:avLst/>
          </a:prstGeom>
          <a:noFill/>
          <a:ln w="9525" cap="flat" cmpd="sng">
            <a:solidFill>
              <a:srgbClr val="222222"/>
            </a:solidFill>
            <a:prstDash val="solid"/>
            <a:round/>
            <a:headEnd type="none" w="med" len="med"/>
            <a:tailEnd type="none" w="med" len="med"/>
          </a:ln>
        </p:spPr>
      </p:cxnSp>
      <p:cxnSp>
        <p:nvCxnSpPr>
          <p:cNvPr id="38" name="Google Shape;38;p7"/>
          <p:cNvCxnSpPr/>
          <p:nvPr/>
        </p:nvCxnSpPr>
        <p:spPr>
          <a:xfrm>
            <a:off x="6451875" y="1169350"/>
            <a:ext cx="0" cy="2902800"/>
          </a:xfrm>
          <a:prstGeom prst="straightConnector1">
            <a:avLst/>
          </a:prstGeom>
          <a:noFill/>
          <a:ln w="9525" cap="flat" cmpd="sng">
            <a:solidFill>
              <a:srgbClr val="222222"/>
            </a:solidFill>
            <a:prstDash val="solid"/>
            <a:round/>
            <a:headEnd type="none" w="med" len="med"/>
            <a:tailEnd type="none" w="med" len="med"/>
          </a:ln>
        </p:spPr>
      </p:cxnSp>
      <p:sp>
        <p:nvSpPr>
          <p:cNvPr id="39" name="Google Shape;39;p7"/>
          <p:cNvSpPr txBox="1">
            <a:spLocks noGrp="1"/>
          </p:cNvSpPr>
          <p:nvPr>
            <p:ph type="title"/>
          </p:nvPr>
        </p:nvSpPr>
        <p:spPr>
          <a:xfrm>
            <a:off x="302075" y="1032150"/>
            <a:ext cx="2778000" cy="16341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atin typeface="Gibson" pitchFamily="2" charset="0"/>
                <a:ea typeface="Gibson" pitchFamily="2"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pic>
        <p:nvPicPr>
          <p:cNvPr id="40" name="Google Shape;40;p7"/>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41" name="Google Shape;41;p7"/>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42" name="Google Shape;42;p7"/>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2">
  <p:cSld name="ONE_COLUMN_TEXT_2">
    <p:spTree>
      <p:nvGrpSpPr>
        <p:cNvPr id="1" name="Shape 43"/>
        <p:cNvGrpSpPr/>
        <p:nvPr/>
      </p:nvGrpSpPr>
      <p:grpSpPr>
        <a:xfrm>
          <a:off x="0" y="0"/>
          <a:ext cx="0" cy="0"/>
          <a:chOff x="0" y="0"/>
          <a:chExt cx="0" cy="0"/>
        </a:xfrm>
      </p:grpSpPr>
      <p:cxnSp>
        <p:nvCxnSpPr>
          <p:cNvPr id="44" name="Google Shape;44;p8"/>
          <p:cNvCxnSpPr/>
          <p:nvPr/>
        </p:nvCxnSpPr>
        <p:spPr>
          <a:xfrm>
            <a:off x="3704275" y="1169350"/>
            <a:ext cx="0" cy="2902800"/>
          </a:xfrm>
          <a:prstGeom prst="straightConnector1">
            <a:avLst/>
          </a:prstGeom>
          <a:noFill/>
          <a:ln w="9525" cap="flat" cmpd="sng">
            <a:solidFill>
              <a:srgbClr val="222222"/>
            </a:solidFill>
            <a:prstDash val="solid"/>
            <a:round/>
            <a:headEnd type="none" w="med" len="med"/>
            <a:tailEnd type="none" w="med" len="med"/>
          </a:ln>
        </p:spPr>
      </p:cxnSp>
      <p:sp>
        <p:nvSpPr>
          <p:cNvPr id="45" name="Google Shape;45;p8"/>
          <p:cNvSpPr txBox="1">
            <a:spLocks noGrp="1"/>
          </p:cNvSpPr>
          <p:nvPr>
            <p:ph type="title"/>
          </p:nvPr>
        </p:nvSpPr>
        <p:spPr>
          <a:xfrm>
            <a:off x="302075" y="1032150"/>
            <a:ext cx="2778000" cy="16341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atin typeface="Gibson" pitchFamily="2" charset="0"/>
                <a:ea typeface="Gibson" pitchFamily="2"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pic>
        <p:nvPicPr>
          <p:cNvPr id="46" name="Google Shape;46;p8"/>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47" name="Google Shape;47;p8"/>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48" name="Google Shape;48;p8"/>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2">
  <p:cSld name="ONE_COLUMN_TEXT_1_2">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4572000" y="1200150"/>
            <a:ext cx="3657600" cy="2743200"/>
          </a:xfrm>
          <a:prstGeom prst="rect">
            <a:avLst/>
          </a:prstGeom>
          <a:noFill/>
          <a:ln>
            <a:noFill/>
          </a:ln>
        </p:spPr>
      </p:sp>
      <p:sp>
        <p:nvSpPr>
          <p:cNvPr id="59" name="Google Shape;59;p10"/>
          <p:cNvSpPr txBox="1">
            <a:spLocks noGrp="1"/>
          </p:cNvSpPr>
          <p:nvPr>
            <p:ph type="title"/>
          </p:nvPr>
        </p:nvSpPr>
        <p:spPr>
          <a:xfrm>
            <a:off x="302075" y="1032150"/>
            <a:ext cx="2778000" cy="16341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atin typeface="Gibson" pitchFamily="2" charset="0"/>
                <a:ea typeface="Gibson" pitchFamily="2"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0" name="Google Shape;60;p10"/>
          <p:cNvSpPr txBox="1">
            <a:spLocks noGrp="1"/>
          </p:cNvSpPr>
          <p:nvPr>
            <p:ph type="subTitle" idx="1"/>
          </p:nvPr>
        </p:nvSpPr>
        <p:spPr>
          <a:xfrm>
            <a:off x="341700" y="2803075"/>
            <a:ext cx="25830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atin typeface="Gibson" pitchFamily="2" charset="0"/>
                <a:ea typeface="Gibson" pitchFamily="2" charset="0"/>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dirty="0"/>
          </a:p>
        </p:txBody>
      </p:sp>
      <p:pic>
        <p:nvPicPr>
          <p:cNvPr id="61" name="Google Shape;61;p10"/>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62" name="Google Shape;62;p10"/>
          <p:cNvSpPr txBox="1">
            <a:spLocks noGrp="1"/>
          </p:cNvSpPr>
          <p:nvPr>
            <p:ph type="subTitle" idx="3"/>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63" name="Google Shape;63;p10"/>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1 2 1">
  <p:cSld name="ONE_COLUMN_TEXT_1_2_1">
    <p:spTree>
      <p:nvGrpSpPr>
        <p:cNvPr id="1" name="Shape 64"/>
        <p:cNvGrpSpPr/>
        <p:nvPr/>
      </p:nvGrpSpPr>
      <p:grpSpPr>
        <a:xfrm>
          <a:off x="0" y="0"/>
          <a:ext cx="0" cy="0"/>
          <a:chOff x="0" y="0"/>
          <a:chExt cx="0" cy="0"/>
        </a:xfrm>
      </p:grpSpPr>
      <p:sp>
        <p:nvSpPr>
          <p:cNvPr id="65" name="Google Shape;65;p11"/>
          <p:cNvSpPr/>
          <p:nvPr/>
        </p:nvSpPr>
        <p:spPr>
          <a:xfrm>
            <a:off x="0" y="0"/>
            <a:ext cx="3977700" cy="5143500"/>
          </a:xfrm>
          <a:prstGeom prst="rect">
            <a:avLst/>
          </a:prstGeom>
          <a:solidFill>
            <a:srgbClr val="D0D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sp>
        <p:nvSpPr>
          <p:cNvPr id="66" name="Google Shape;66;p11"/>
          <p:cNvSpPr txBox="1">
            <a:spLocks noGrp="1"/>
          </p:cNvSpPr>
          <p:nvPr>
            <p:ph type="title"/>
          </p:nvPr>
        </p:nvSpPr>
        <p:spPr>
          <a:xfrm>
            <a:off x="302075" y="1032150"/>
            <a:ext cx="2778000" cy="16341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atin typeface="Gibson" pitchFamily="2" charset="0"/>
                <a:ea typeface="Gibson" pitchFamily="2"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7" name="Google Shape;67;p11"/>
          <p:cNvSpPr>
            <a:spLocks noGrp="1"/>
          </p:cNvSpPr>
          <p:nvPr>
            <p:ph type="pic" idx="2"/>
          </p:nvPr>
        </p:nvSpPr>
        <p:spPr>
          <a:xfrm>
            <a:off x="3977700" y="-11400"/>
            <a:ext cx="5170200" cy="5166300"/>
          </a:xfrm>
          <a:prstGeom prst="rect">
            <a:avLst/>
          </a:prstGeom>
          <a:noFill/>
          <a:ln>
            <a:noFill/>
          </a:ln>
        </p:spPr>
      </p:sp>
      <p:sp>
        <p:nvSpPr>
          <p:cNvPr id="68" name="Google Shape;68;p11"/>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DM Sans"/>
              <a:buNone/>
              <a:defRPr sz="3200">
                <a:solidFill>
                  <a:schemeClr val="dk1"/>
                </a:solidFill>
                <a:latin typeface="DM Sans"/>
                <a:ea typeface="DM Sans"/>
                <a:cs typeface="DM Sans"/>
                <a:sym typeface="DM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DM Sans"/>
              <a:buChar char="●"/>
              <a:defRPr sz="1800">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Gibson" pitchFamily="2" charset="0"/>
                <a:ea typeface="Gibson" pitchFamily="2"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2" r:id="rId22"/>
    <p:sldLayoutId id="214748367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bson" pitchFamily="2" charset="0"/>
          <a:ea typeface="Gibson"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bson" pitchFamily="2" charset="0"/>
          <a:ea typeface="Gibson"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2.xml"/><Relationship Id="rId7" Type="http://schemas.openxmlformats.org/officeDocument/2006/relationships/image" Target="../media/image7.svg"/><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hyperlink" Target="https://nt246.github.io/NTRES-6100-data-science/" TargetMode="External"/><Relationship Id="rId3" Type="http://schemas.openxmlformats.org/officeDocument/2006/relationships/hyperlink" Target="https://www.britishecologicalsociety.org/wp-content/uploads/2019/06/BES-Guide-Data-Management-2019.pdf" TargetMode="External"/><Relationship Id="rId7" Type="http://schemas.openxmlformats.org/officeDocument/2006/relationships/hyperlink" Target="https://github.com/BrunaLab/LAS6292_DataManagement" TargetMode="External"/><Relationship Id="rId2" Type="http://schemas.openxmlformats.org/officeDocument/2006/relationships/hyperlink" Target="https://sortee.org/other_resources/" TargetMode="External"/><Relationship Id="rId1" Type="http://schemas.openxmlformats.org/officeDocument/2006/relationships/slideLayout" Target="../slideLayouts/slideLayout3.xml"/><Relationship Id="rId6" Type="http://schemas.openxmlformats.org/officeDocument/2006/relationships/hyperlink" Target="https://openscapes.github.io/series/core-lessons/github/github-issues.html" TargetMode="External"/><Relationship Id="rId5" Type="http://schemas.openxmlformats.org/officeDocument/2006/relationships/hyperlink" Target="https://happygitwithr.com/" TargetMode="External"/><Relationship Id="rId4" Type="http://schemas.openxmlformats.org/officeDocument/2006/relationships/hyperlink" Target="https://www.britishecologicalsociety.org/wp-content/uploads/2017/12/guide-to-reproducible-code.pdf" TargetMode="External"/><Relationship Id="rId9" Type="http://schemas.openxmlformats.org/officeDocument/2006/relationships/image" Target="../media/image10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mailto:vr292@cornell.edu" TargetMode="External"/><Relationship Id="rId2" Type="http://schemas.openxmlformats.org/officeDocument/2006/relationships/image" Target="../media/image110.jpeg"/><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8" Type="http://schemas.openxmlformats.org/officeDocument/2006/relationships/hyperlink" Target="https://nt246.github.io/NTRES-6100-data-science/index.html" TargetMode="External"/><Relationship Id="rId3" Type="http://schemas.openxmlformats.org/officeDocument/2006/relationships/hyperlink" Target="https://docs.github.com/en/repositories/working-with-files/using-files/working-with-non-code-files#mapping-geojson-files-on-github" TargetMode="External"/><Relationship Id="rId7" Type="http://schemas.openxmlformats.org/officeDocument/2006/relationships/image" Target="../media/image36.png"/><Relationship Id="rId2" Type="http://schemas.openxmlformats.org/officeDocument/2006/relationships/hyperlink" Target="https://docs.github.com/en/github-ae@latest/repositories/working-with-files/using-files/working-with-non-code-files#rendering-and-diffing-images" TargetMode="External"/><Relationship Id="rId1" Type="http://schemas.openxmlformats.org/officeDocument/2006/relationships/slideLayout" Target="../slideLayouts/slideLayout3.xml"/><Relationship Id="rId6" Type="http://schemas.openxmlformats.org/officeDocument/2006/relationships/hyperlink" Target="https://docs.github.com/en/repositories/working-with-files/using-files/working-with-non-code-files#rendering-differences-in-prose-documents" TargetMode="External"/><Relationship Id="rId5" Type="http://schemas.openxmlformats.org/officeDocument/2006/relationships/hyperlink" Target="https://docs.github.com/en/repositories/working-with-files/using-files/working-with-non-code-files#rendering-csv-and-tsv-data" TargetMode="External"/><Relationship Id="rId4" Type="http://schemas.openxmlformats.org/officeDocument/2006/relationships/hyperlink" Target="https://github.com/blog/1772-diffable-more-customizable-map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hyperlink" Target="https://git-scm.com/downloads" TargetMode="Externa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vjjan91/reproducibility-in-science" TargetMode="Externa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happygitwithr.com/" TargetMode="Externa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jpg"/></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87.png"/><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87.png"/><Relationship Id="rId4" Type="http://schemas.openxmlformats.org/officeDocument/2006/relationships/image" Target="../media/image86.png"/></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0196-88C2-F8F9-BDA4-35079DBD7BDE}"/>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610CCF5D-FE5A-C5D2-35E9-263626460C2C}"/>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3D15D627-F1E9-EBBC-B74C-8A216C0893CA}"/>
              </a:ext>
            </a:extLst>
          </p:cNvPr>
          <p:cNvSpPr>
            <a:spLocks noGrp="1"/>
          </p:cNvSpPr>
          <p:nvPr>
            <p:ph type="body" sz="quarter" idx="18"/>
          </p:nvPr>
        </p:nvSpPr>
        <p:spPr/>
        <p:txBody>
          <a:bodyPr>
            <a:normAutofit fontScale="25000" lnSpcReduction="20000"/>
          </a:bodyPr>
          <a:lstStyle/>
          <a:p>
            <a:endParaRPr lang="en-US" dirty="0"/>
          </a:p>
        </p:txBody>
      </p:sp>
      <p:pic>
        <p:nvPicPr>
          <p:cNvPr id="5" name="Picture 4">
            <a:extLst>
              <a:ext uri="{FF2B5EF4-FFF2-40B4-BE49-F238E27FC236}">
                <a16:creationId xmlns:a16="http://schemas.microsoft.com/office/drawing/2014/main" id="{2373384D-872B-F767-5A23-82CBD6BE6C93}"/>
              </a:ext>
            </a:extLst>
          </p:cNvPr>
          <p:cNvPicPr>
            <a:picLocks noChangeAspect="1"/>
          </p:cNvPicPr>
          <p:nvPr/>
        </p:nvPicPr>
        <p:blipFill>
          <a:blip r:embed="rId5"/>
          <a:stretch>
            <a:fillRect/>
          </a:stretch>
        </p:blipFill>
        <p:spPr>
          <a:xfrm>
            <a:off x="-728401" y="-1113006"/>
            <a:ext cx="12191998" cy="9144001"/>
          </a:xfrm>
          <a:prstGeom prst="rect">
            <a:avLst/>
          </a:prstGeom>
        </p:spPr>
      </p:pic>
      <p:pic>
        <p:nvPicPr>
          <p:cNvPr id="6" name="Graphic 5">
            <a:extLst>
              <a:ext uri="{FF2B5EF4-FFF2-40B4-BE49-F238E27FC236}">
                <a16:creationId xmlns:a16="http://schemas.microsoft.com/office/drawing/2014/main" id="{FEA27A72-B79A-419B-0F0A-9D23793E75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67463" y="71794"/>
            <a:ext cx="1676537" cy="467581"/>
          </a:xfrm>
          <a:prstGeom prst="rect">
            <a:avLst/>
          </a:prstGeom>
        </p:spPr>
      </p:pic>
      <p:sp>
        <p:nvSpPr>
          <p:cNvPr id="7" name="Title 1">
            <a:extLst>
              <a:ext uri="{FF2B5EF4-FFF2-40B4-BE49-F238E27FC236}">
                <a16:creationId xmlns:a16="http://schemas.microsoft.com/office/drawing/2014/main" id="{C0BA1ED5-3E85-C3B3-6A64-37BC02EC17AD}"/>
              </a:ext>
            </a:extLst>
          </p:cNvPr>
          <p:cNvSpPr txBox="1">
            <a:spLocks/>
          </p:cNvSpPr>
          <p:nvPr/>
        </p:nvSpPr>
        <p:spPr>
          <a:xfrm>
            <a:off x="-96544" y="15331"/>
            <a:ext cx="7513718" cy="49330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800" b="0" i="0" kern="1200">
                <a:solidFill>
                  <a:schemeClr val="tx1"/>
                </a:solidFill>
                <a:latin typeface="Gibson Book" pitchFamily="2" charset="77"/>
                <a:ea typeface="+mj-ea"/>
                <a:cs typeface="+mj-cs"/>
              </a:defRPr>
            </a:lvl1pPr>
          </a:lstStyle>
          <a:p>
            <a:r>
              <a:rPr lang="en-US" sz="2200" dirty="0">
                <a:latin typeface="Gibson" pitchFamily="2" charset="0"/>
              </a:rPr>
              <a:t>Reproducible scientific practices for conservation biologists</a:t>
            </a:r>
          </a:p>
        </p:txBody>
      </p:sp>
      <p:sp>
        <p:nvSpPr>
          <p:cNvPr id="8" name="Text Placeholder 8">
            <a:extLst>
              <a:ext uri="{FF2B5EF4-FFF2-40B4-BE49-F238E27FC236}">
                <a16:creationId xmlns:a16="http://schemas.microsoft.com/office/drawing/2014/main" id="{DBDDE944-DF9D-DEBA-2280-B278164B6268}"/>
              </a:ext>
            </a:extLst>
          </p:cNvPr>
          <p:cNvSpPr txBox="1">
            <a:spLocks/>
          </p:cNvSpPr>
          <p:nvPr/>
        </p:nvSpPr>
        <p:spPr>
          <a:xfrm>
            <a:off x="0" y="905921"/>
            <a:ext cx="3326396" cy="493308"/>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800" b="0" i="0" kern="1200">
                <a:solidFill>
                  <a:schemeClr val="tx1"/>
                </a:solidFill>
                <a:latin typeface="Gibson Ligh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Gibson Ligh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Gibson Ligh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Gibson Ligh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Gibson Ligh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t>Vijay Ramesh</a:t>
            </a:r>
          </a:p>
          <a:p>
            <a:r>
              <a:rPr lang="en-US" sz="2000" dirty="0"/>
              <a:t>Postdoctoral Fellow</a:t>
            </a:r>
          </a:p>
          <a:p>
            <a:r>
              <a:rPr lang="en-US" sz="2000" dirty="0"/>
              <a:t>vjjan91</a:t>
            </a:r>
          </a:p>
        </p:txBody>
      </p:sp>
      <p:pic>
        <p:nvPicPr>
          <p:cNvPr id="9" name="20240212_073000">
            <a:hlinkClick r:id="" action="ppaction://media"/>
            <a:extLst>
              <a:ext uri="{FF2B5EF4-FFF2-40B4-BE49-F238E27FC236}">
                <a16:creationId xmlns:a16="http://schemas.microsoft.com/office/drawing/2014/main" id="{3DA41CE2-1BF1-B511-4300-0543B625570E}"/>
              </a:ext>
            </a:extLst>
          </p:cNvPr>
          <p:cNvPicPr>
            <a:picLocks noChangeAspect="1"/>
          </p:cNvPicPr>
          <p:nvPr>
            <a:audioFile r:link="rId1"/>
            <p:extLst>
              <p:ext uri="{DAA4B4D4-6D71-4841-9C94-3DE7FCFB9230}">
                <p14:media xmlns:p14="http://schemas.microsoft.com/office/powerpoint/2010/main" r:embed="rId2">
                  <p14:trim end="509869"/>
                </p14:media>
              </p:ext>
            </p:extLst>
          </p:nvPr>
        </p:nvPicPr>
        <p:blipFill>
          <a:blip r:embed="rId8"/>
          <a:stretch>
            <a:fillRect/>
          </a:stretch>
        </p:blipFill>
        <p:spPr>
          <a:xfrm>
            <a:off x="4467190" y="5507822"/>
            <a:ext cx="365522" cy="365522"/>
          </a:xfrm>
          <a:prstGeom prst="rect">
            <a:avLst/>
          </a:prstGeom>
        </p:spPr>
      </p:pic>
      <p:pic>
        <p:nvPicPr>
          <p:cNvPr id="14" name="Picture 13">
            <a:extLst>
              <a:ext uri="{FF2B5EF4-FFF2-40B4-BE49-F238E27FC236}">
                <a16:creationId xmlns:a16="http://schemas.microsoft.com/office/drawing/2014/main" id="{E6F40B92-DD05-C4C9-F6BE-73647E69DE44}"/>
              </a:ext>
            </a:extLst>
          </p:cNvPr>
          <p:cNvPicPr>
            <a:picLocks noChangeAspect="1"/>
          </p:cNvPicPr>
          <p:nvPr/>
        </p:nvPicPr>
        <p:blipFill>
          <a:blip r:embed="rId9"/>
          <a:stretch>
            <a:fillRect/>
          </a:stretch>
        </p:blipFill>
        <p:spPr>
          <a:xfrm>
            <a:off x="829604" y="1663993"/>
            <a:ext cx="382508" cy="377196"/>
          </a:xfrm>
          <a:prstGeom prst="rect">
            <a:avLst/>
          </a:prstGeom>
        </p:spPr>
      </p:pic>
    </p:spTree>
    <p:extLst>
      <p:ext uri="{BB962C8B-B14F-4D97-AF65-F5344CB8AC3E}">
        <p14:creationId xmlns:p14="http://schemas.microsoft.com/office/powerpoint/2010/main" val="31889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13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1740-4A1D-EFBA-029C-A4617C376A33}"/>
              </a:ext>
            </a:extLst>
          </p:cNvPr>
          <p:cNvSpPr>
            <a:spLocks noGrp="1"/>
          </p:cNvSpPr>
          <p:nvPr>
            <p:ph type="title"/>
          </p:nvPr>
        </p:nvSpPr>
        <p:spPr/>
        <p:txBody>
          <a:bodyPr>
            <a:normAutofit/>
          </a:bodyPr>
          <a:lstStyle/>
          <a:p>
            <a:r>
              <a:rPr lang="en-US" sz="2400" dirty="0"/>
              <a:t>What we don’t think about before we start a project..</a:t>
            </a:r>
          </a:p>
        </p:txBody>
      </p:sp>
      <p:sp>
        <p:nvSpPr>
          <p:cNvPr id="3" name="Text Placeholder 2">
            <a:extLst>
              <a:ext uri="{FF2B5EF4-FFF2-40B4-BE49-F238E27FC236}">
                <a16:creationId xmlns:a16="http://schemas.microsoft.com/office/drawing/2014/main" id="{0755A4B7-42F9-49B9-8661-31B2C27E4C93}"/>
              </a:ext>
            </a:extLst>
          </p:cNvPr>
          <p:cNvSpPr>
            <a:spLocks noGrp="1"/>
          </p:cNvSpPr>
          <p:nvPr>
            <p:ph type="body" idx="1"/>
          </p:nvPr>
        </p:nvSpPr>
        <p:spPr/>
        <p:txBody>
          <a:bodyPr/>
          <a:lstStyle/>
          <a:p>
            <a:r>
              <a:rPr lang="en-US" dirty="0"/>
              <a:t>What data will I generate?</a:t>
            </a:r>
          </a:p>
          <a:p>
            <a:pPr marL="127000" indent="0">
              <a:buNone/>
            </a:pPr>
            <a:endParaRPr lang="en-US" dirty="0"/>
          </a:p>
          <a:p>
            <a:r>
              <a:rPr lang="en-US" dirty="0"/>
              <a:t>How will I store my data?</a:t>
            </a:r>
          </a:p>
          <a:p>
            <a:pPr lvl="1"/>
            <a:r>
              <a:rPr lang="en-US" dirty="0">
                <a:latin typeface="Gibson" pitchFamily="2" charset="0"/>
                <a:ea typeface="Gibson" pitchFamily="2" charset="0"/>
              </a:rPr>
              <a:t>Did I make two copies?</a:t>
            </a:r>
          </a:p>
          <a:p>
            <a:pPr lvl="1"/>
            <a:r>
              <a:rPr lang="en-US" dirty="0">
                <a:latin typeface="Gibson" pitchFamily="2" charset="0"/>
                <a:ea typeface="Gibson" pitchFamily="2" charset="0"/>
              </a:rPr>
              <a:t>Are they backed up regularly?</a:t>
            </a:r>
          </a:p>
          <a:p>
            <a:endParaRPr lang="en-US" dirty="0"/>
          </a:p>
          <a:p>
            <a:r>
              <a:rPr lang="en-US" dirty="0"/>
              <a:t>How will I organize my data?</a:t>
            </a:r>
          </a:p>
          <a:p>
            <a:pPr lvl="1"/>
            <a:r>
              <a:rPr lang="en-US" dirty="0">
                <a:latin typeface="Gibson" pitchFamily="2" charset="0"/>
                <a:ea typeface="Gibson" pitchFamily="2" charset="0"/>
              </a:rPr>
              <a:t>Are my folders self explanatory?</a:t>
            </a:r>
          </a:p>
          <a:p>
            <a:pPr lvl="1"/>
            <a:r>
              <a:rPr lang="en-US" dirty="0">
                <a:latin typeface="Gibson" pitchFamily="2" charset="0"/>
                <a:ea typeface="Gibson" pitchFamily="2" charset="0"/>
              </a:rPr>
              <a:t>Did I use standardized variable names?</a:t>
            </a:r>
          </a:p>
          <a:p>
            <a:pPr lvl="1"/>
            <a:r>
              <a:rPr lang="en-US" dirty="0">
                <a:latin typeface="Gibson" pitchFamily="2" charset="0"/>
                <a:ea typeface="Gibson" pitchFamily="2" charset="0"/>
              </a:rPr>
              <a:t>What data formats should I use?</a:t>
            </a:r>
          </a:p>
          <a:p>
            <a:pPr lvl="1"/>
            <a:r>
              <a:rPr lang="en-US" dirty="0">
                <a:latin typeface="Gibson" pitchFamily="2" charset="0"/>
                <a:ea typeface="Gibson" pitchFamily="2" charset="0"/>
              </a:rPr>
              <a:t>Do I have metadata to explain my data and analysis?</a:t>
            </a:r>
          </a:p>
          <a:p>
            <a:pPr lvl="1"/>
            <a:endParaRPr lang="en-US" dirty="0">
              <a:latin typeface="Gibson" pitchFamily="2" charset="0"/>
              <a:ea typeface="Gibson" pitchFamily="2" charset="0"/>
            </a:endParaRPr>
          </a:p>
          <a:p>
            <a:pPr lvl="1"/>
            <a:endParaRPr lang="en-US" dirty="0">
              <a:latin typeface="Gibson" pitchFamily="2" charset="0"/>
              <a:ea typeface="Gibson" pitchFamily="2" charset="0"/>
            </a:endParaRPr>
          </a:p>
        </p:txBody>
      </p:sp>
      <p:sp>
        <p:nvSpPr>
          <p:cNvPr id="4" name="Subtitle 3">
            <a:extLst>
              <a:ext uri="{FF2B5EF4-FFF2-40B4-BE49-F238E27FC236}">
                <a16:creationId xmlns:a16="http://schemas.microsoft.com/office/drawing/2014/main" id="{793A4B85-3113-92DA-712D-FDE1FF02B8C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237EEDA1-3EA7-CB1F-8E05-7CE89EBB1A24}"/>
              </a:ext>
            </a:extLst>
          </p:cNvPr>
          <p:cNvSpPr>
            <a:spLocks noGrp="1"/>
          </p:cNvSpPr>
          <p:nvPr>
            <p:ph type="sldNum" idx="12"/>
          </p:nvPr>
        </p:nvSpPr>
        <p:spPr/>
        <p:txBody>
          <a:bodyPr/>
          <a:lstStyle/>
          <a:p>
            <a:fld id="{00000000-1234-1234-1234-123412341234}" type="slidenum">
              <a:rPr lang="en" smtClean="0"/>
              <a:pPr/>
              <a:t>10</a:t>
            </a:fld>
            <a:endParaRPr lang="en" dirty="0"/>
          </a:p>
        </p:txBody>
      </p:sp>
    </p:spTree>
    <p:extLst>
      <p:ext uri="{BB962C8B-B14F-4D97-AF65-F5344CB8AC3E}">
        <p14:creationId xmlns:p14="http://schemas.microsoft.com/office/powerpoint/2010/main" val="171427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CF32-FC47-074F-AAFE-A49ACDE6FCDD}"/>
              </a:ext>
            </a:extLst>
          </p:cNvPr>
          <p:cNvSpPr>
            <a:spLocks noGrp="1"/>
          </p:cNvSpPr>
          <p:nvPr>
            <p:ph type="title"/>
          </p:nvPr>
        </p:nvSpPr>
        <p:spPr/>
        <p:txBody>
          <a:bodyPr>
            <a:normAutofit/>
          </a:bodyPr>
          <a:lstStyle/>
          <a:p>
            <a:r>
              <a:rPr lang="en-US" sz="2400" dirty="0"/>
              <a:t>When Partner 1 makes a Pull, a different error appears</a:t>
            </a:r>
          </a:p>
        </p:txBody>
      </p:sp>
      <p:sp>
        <p:nvSpPr>
          <p:cNvPr id="3" name="Text Placeholder 2">
            <a:extLst>
              <a:ext uri="{FF2B5EF4-FFF2-40B4-BE49-F238E27FC236}">
                <a16:creationId xmlns:a16="http://schemas.microsoft.com/office/drawing/2014/main" id="{96A9B4BC-4AFB-31AA-531F-2127B31B4B7D}"/>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5111BF74-8053-889B-63BB-4F4B4FBFE32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07DD88C-B35E-FD1B-FA0E-7DD21F7B2A50}"/>
              </a:ext>
            </a:extLst>
          </p:cNvPr>
          <p:cNvSpPr>
            <a:spLocks noGrp="1"/>
          </p:cNvSpPr>
          <p:nvPr>
            <p:ph type="sldNum" idx="12"/>
          </p:nvPr>
        </p:nvSpPr>
        <p:spPr/>
        <p:txBody>
          <a:bodyPr/>
          <a:lstStyle/>
          <a:p>
            <a:fld id="{00000000-1234-1234-1234-123412341234}" type="slidenum">
              <a:rPr lang="en" smtClean="0"/>
              <a:pPr/>
              <a:t>100</a:t>
            </a:fld>
            <a:endParaRPr lang="en" dirty="0"/>
          </a:p>
        </p:txBody>
      </p:sp>
      <p:pic>
        <p:nvPicPr>
          <p:cNvPr id="6" name="Picture 5">
            <a:extLst>
              <a:ext uri="{FF2B5EF4-FFF2-40B4-BE49-F238E27FC236}">
                <a16:creationId xmlns:a16="http://schemas.microsoft.com/office/drawing/2014/main" id="{4C95A053-390B-D302-950F-2E20713A2C21}"/>
              </a:ext>
            </a:extLst>
          </p:cNvPr>
          <p:cNvPicPr>
            <a:picLocks noChangeAspect="1"/>
          </p:cNvPicPr>
          <p:nvPr/>
        </p:nvPicPr>
        <p:blipFill>
          <a:blip r:embed="rId2"/>
          <a:stretch>
            <a:fillRect/>
          </a:stretch>
        </p:blipFill>
        <p:spPr>
          <a:xfrm>
            <a:off x="294402" y="1577514"/>
            <a:ext cx="4003248" cy="2189856"/>
          </a:xfrm>
          <a:prstGeom prst="rect">
            <a:avLst/>
          </a:prstGeom>
        </p:spPr>
      </p:pic>
      <p:sp>
        <p:nvSpPr>
          <p:cNvPr id="8" name="Rectangle 7">
            <a:extLst>
              <a:ext uri="{FF2B5EF4-FFF2-40B4-BE49-F238E27FC236}">
                <a16:creationId xmlns:a16="http://schemas.microsoft.com/office/drawing/2014/main" id="{1C531645-2B7B-CB4F-DF9A-D38540BBEA18}"/>
              </a:ext>
            </a:extLst>
          </p:cNvPr>
          <p:cNvSpPr/>
          <p:nvPr/>
        </p:nvSpPr>
        <p:spPr>
          <a:xfrm>
            <a:off x="1413307" y="2137676"/>
            <a:ext cx="474975" cy="22393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59AFE22-3081-D5C0-1730-2043269A9A42}"/>
              </a:ext>
            </a:extLst>
          </p:cNvPr>
          <p:cNvPicPr>
            <a:picLocks noChangeAspect="1"/>
          </p:cNvPicPr>
          <p:nvPr/>
        </p:nvPicPr>
        <p:blipFill>
          <a:blip r:embed="rId3"/>
          <a:stretch>
            <a:fillRect/>
          </a:stretch>
        </p:blipFill>
        <p:spPr>
          <a:xfrm>
            <a:off x="3291260" y="1403011"/>
            <a:ext cx="5670021" cy="2502933"/>
          </a:xfrm>
          <a:prstGeom prst="rect">
            <a:avLst/>
          </a:prstGeom>
        </p:spPr>
      </p:pic>
    </p:spTree>
    <p:extLst>
      <p:ext uri="{BB962C8B-B14F-4D97-AF65-F5344CB8AC3E}">
        <p14:creationId xmlns:p14="http://schemas.microsoft.com/office/powerpoint/2010/main" val="148109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9DE38-D3A0-A28A-5EA8-5B15AE3A4E61}"/>
              </a:ext>
            </a:extLst>
          </p:cNvPr>
          <p:cNvSpPr>
            <a:spLocks noGrp="1"/>
          </p:cNvSpPr>
          <p:nvPr>
            <p:ph type="title"/>
          </p:nvPr>
        </p:nvSpPr>
        <p:spPr>
          <a:xfrm>
            <a:off x="262839" y="185028"/>
            <a:ext cx="8520600" cy="436205"/>
          </a:xfrm>
        </p:spPr>
        <p:txBody>
          <a:bodyPr>
            <a:normAutofit fontScale="90000"/>
          </a:bodyPr>
          <a:lstStyle/>
          <a:p>
            <a:r>
              <a:rPr lang="en-US" sz="2400" dirty="0"/>
              <a:t>Unresolved conflict in orange for Partner 1</a:t>
            </a:r>
          </a:p>
        </p:txBody>
      </p:sp>
      <p:sp>
        <p:nvSpPr>
          <p:cNvPr id="3" name="Text Placeholder 2">
            <a:extLst>
              <a:ext uri="{FF2B5EF4-FFF2-40B4-BE49-F238E27FC236}">
                <a16:creationId xmlns:a16="http://schemas.microsoft.com/office/drawing/2014/main" id="{B836523A-1A34-F63F-FB75-FE6CF90622CE}"/>
              </a:ext>
            </a:extLst>
          </p:cNvPr>
          <p:cNvSpPr>
            <a:spLocks noGrp="1"/>
          </p:cNvSpPr>
          <p:nvPr>
            <p:ph type="body" idx="1"/>
          </p:nvPr>
        </p:nvSpPr>
        <p:spPr>
          <a:xfrm>
            <a:off x="311700" y="1152475"/>
            <a:ext cx="3167306" cy="3212356"/>
          </a:xfrm>
        </p:spPr>
        <p:txBody>
          <a:bodyPr>
            <a:normAutofit fontScale="92500"/>
          </a:bodyPr>
          <a:lstStyle/>
          <a:p>
            <a:r>
              <a:rPr lang="en-US" dirty="0"/>
              <a:t>GitHub knows what has changed line-by-line in my file here, and it knows what has changed line-by-line in the version on GitHub.com</a:t>
            </a:r>
          </a:p>
          <a:p>
            <a:endParaRPr lang="en-US" dirty="0"/>
          </a:p>
          <a:p>
            <a:r>
              <a:rPr lang="en-US" dirty="0"/>
              <a:t>And it knows there is a conflict between them. So it’s asking me to now compare these changes, choose a preference, and commit.</a:t>
            </a:r>
          </a:p>
        </p:txBody>
      </p:sp>
      <p:sp>
        <p:nvSpPr>
          <p:cNvPr id="4" name="Subtitle 3">
            <a:extLst>
              <a:ext uri="{FF2B5EF4-FFF2-40B4-BE49-F238E27FC236}">
                <a16:creationId xmlns:a16="http://schemas.microsoft.com/office/drawing/2014/main" id="{31535820-4FD3-55FA-2770-413A56730866}"/>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3BF4F1EE-3791-EDD0-EADD-D5E10E621580}"/>
              </a:ext>
            </a:extLst>
          </p:cNvPr>
          <p:cNvSpPr>
            <a:spLocks noGrp="1"/>
          </p:cNvSpPr>
          <p:nvPr>
            <p:ph type="sldNum" idx="12"/>
          </p:nvPr>
        </p:nvSpPr>
        <p:spPr/>
        <p:txBody>
          <a:bodyPr/>
          <a:lstStyle/>
          <a:p>
            <a:fld id="{00000000-1234-1234-1234-123412341234}" type="slidenum">
              <a:rPr lang="en" smtClean="0"/>
              <a:pPr/>
              <a:t>101</a:t>
            </a:fld>
            <a:endParaRPr lang="en" dirty="0"/>
          </a:p>
        </p:txBody>
      </p:sp>
      <p:pic>
        <p:nvPicPr>
          <p:cNvPr id="8" name="Picture 7">
            <a:extLst>
              <a:ext uri="{FF2B5EF4-FFF2-40B4-BE49-F238E27FC236}">
                <a16:creationId xmlns:a16="http://schemas.microsoft.com/office/drawing/2014/main" id="{2334BA6B-86CC-2D8D-5896-D769E5DBF05C}"/>
              </a:ext>
            </a:extLst>
          </p:cNvPr>
          <p:cNvPicPr>
            <a:picLocks noChangeAspect="1"/>
          </p:cNvPicPr>
          <p:nvPr/>
        </p:nvPicPr>
        <p:blipFill>
          <a:blip r:embed="rId2"/>
          <a:stretch>
            <a:fillRect/>
          </a:stretch>
        </p:blipFill>
        <p:spPr>
          <a:xfrm>
            <a:off x="3960898" y="778669"/>
            <a:ext cx="5043652" cy="4360606"/>
          </a:xfrm>
          <a:prstGeom prst="rect">
            <a:avLst/>
          </a:prstGeom>
        </p:spPr>
      </p:pic>
    </p:spTree>
    <p:extLst>
      <p:ext uri="{BB962C8B-B14F-4D97-AF65-F5344CB8AC3E}">
        <p14:creationId xmlns:p14="http://schemas.microsoft.com/office/powerpoint/2010/main" val="101507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B4FC-BB1D-92F6-04B7-6000FA76F575}"/>
              </a:ext>
            </a:extLst>
          </p:cNvPr>
          <p:cNvSpPr>
            <a:spLocks noGrp="1"/>
          </p:cNvSpPr>
          <p:nvPr>
            <p:ph type="title"/>
          </p:nvPr>
        </p:nvSpPr>
        <p:spPr>
          <a:xfrm>
            <a:off x="311700" y="312402"/>
            <a:ext cx="8520600" cy="572700"/>
          </a:xfrm>
        </p:spPr>
        <p:txBody>
          <a:bodyPr>
            <a:normAutofit/>
          </a:bodyPr>
          <a:lstStyle/>
          <a:p>
            <a:r>
              <a:rPr lang="en-US" sz="2400" dirty="0"/>
              <a:t>Let’s look at the README for Partner 1</a:t>
            </a:r>
          </a:p>
        </p:txBody>
      </p:sp>
      <p:sp>
        <p:nvSpPr>
          <p:cNvPr id="4" name="Subtitle 3">
            <a:extLst>
              <a:ext uri="{FF2B5EF4-FFF2-40B4-BE49-F238E27FC236}">
                <a16:creationId xmlns:a16="http://schemas.microsoft.com/office/drawing/2014/main" id="{987B9252-8C7B-B341-EE13-B9B1CDE5F16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7A43899-F438-E074-4FDF-25F8D2EB3CF0}"/>
              </a:ext>
            </a:extLst>
          </p:cNvPr>
          <p:cNvSpPr>
            <a:spLocks noGrp="1"/>
          </p:cNvSpPr>
          <p:nvPr>
            <p:ph type="sldNum" idx="12"/>
          </p:nvPr>
        </p:nvSpPr>
        <p:spPr/>
        <p:txBody>
          <a:bodyPr/>
          <a:lstStyle/>
          <a:p>
            <a:fld id="{00000000-1234-1234-1234-123412341234}" type="slidenum">
              <a:rPr lang="en" smtClean="0"/>
              <a:pPr/>
              <a:t>102</a:t>
            </a:fld>
            <a:endParaRPr lang="en" dirty="0"/>
          </a:p>
        </p:txBody>
      </p:sp>
      <p:pic>
        <p:nvPicPr>
          <p:cNvPr id="7" name="Picture 6">
            <a:extLst>
              <a:ext uri="{FF2B5EF4-FFF2-40B4-BE49-F238E27FC236}">
                <a16:creationId xmlns:a16="http://schemas.microsoft.com/office/drawing/2014/main" id="{3C679717-26D9-9B8F-BCD0-04BCD6F3FA6E}"/>
              </a:ext>
            </a:extLst>
          </p:cNvPr>
          <p:cNvPicPr>
            <a:picLocks noChangeAspect="1"/>
          </p:cNvPicPr>
          <p:nvPr/>
        </p:nvPicPr>
        <p:blipFill>
          <a:blip r:embed="rId2"/>
          <a:stretch>
            <a:fillRect/>
          </a:stretch>
        </p:blipFill>
        <p:spPr>
          <a:xfrm>
            <a:off x="1556573" y="1159924"/>
            <a:ext cx="6449661" cy="3538551"/>
          </a:xfrm>
          <a:prstGeom prst="rect">
            <a:avLst/>
          </a:prstGeom>
        </p:spPr>
      </p:pic>
      <p:cxnSp>
        <p:nvCxnSpPr>
          <p:cNvPr id="8" name="Straight Arrow Connector 7">
            <a:extLst>
              <a:ext uri="{FF2B5EF4-FFF2-40B4-BE49-F238E27FC236}">
                <a16:creationId xmlns:a16="http://schemas.microsoft.com/office/drawing/2014/main" id="{EDE712FF-C943-8A74-B535-6EBB05E3DBDE}"/>
              </a:ext>
            </a:extLst>
          </p:cNvPr>
          <p:cNvCxnSpPr>
            <a:cxnSpLocks/>
          </p:cNvCxnSpPr>
          <p:nvPr/>
        </p:nvCxnSpPr>
        <p:spPr>
          <a:xfrm flipV="1">
            <a:off x="5620875" y="2697527"/>
            <a:ext cx="1854869" cy="10665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60E824F-97A6-8ECC-CB7A-DA8630D746E0}"/>
              </a:ext>
            </a:extLst>
          </p:cNvPr>
          <p:cNvSpPr txBox="1"/>
          <p:nvPr/>
        </p:nvSpPr>
        <p:spPr>
          <a:xfrm>
            <a:off x="7475744" y="2557962"/>
            <a:ext cx="1243012" cy="246221"/>
          </a:xfrm>
          <a:prstGeom prst="rect">
            <a:avLst/>
          </a:prstGeom>
          <a:noFill/>
        </p:spPr>
        <p:txBody>
          <a:bodyPr wrap="square" rtlCol="0">
            <a:spAutoFit/>
          </a:bodyPr>
          <a:lstStyle/>
          <a:p>
            <a:r>
              <a:rPr lang="en-US" sz="1000" dirty="0">
                <a:latin typeface="+mn-lt"/>
                <a:ea typeface="Gibson" pitchFamily="2" charset="0"/>
              </a:rPr>
              <a:t>Partner 1’s changes</a:t>
            </a:r>
          </a:p>
        </p:txBody>
      </p:sp>
      <p:sp>
        <p:nvSpPr>
          <p:cNvPr id="10" name="Rectangle 9">
            <a:extLst>
              <a:ext uri="{FF2B5EF4-FFF2-40B4-BE49-F238E27FC236}">
                <a16:creationId xmlns:a16="http://schemas.microsoft.com/office/drawing/2014/main" id="{559A413A-1777-9D4E-9524-F9670FEAAC17}"/>
              </a:ext>
            </a:extLst>
          </p:cNvPr>
          <p:cNvSpPr/>
          <p:nvPr/>
        </p:nvSpPr>
        <p:spPr>
          <a:xfrm>
            <a:off x="1959956" y="2697527"/>
            <a:ext cx="3714908" cy="26601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DEA48F8-7515-DBE1-81FD-2C64A5806C38}"/>
              </a:ext>
            </a:extLst>
          </p:cNvPr>
          <p:cNvCxnSpPr>
            <a:cxnSpLocks/>
          </p:cNvCxnSpPr>
          <p:nvPr/>
        </p:nvCxnSpPr>
        <p:spPr>
          <a:xfrm>
            <a:off x="5850079" y="3160508"/>
            <a:ext cx="1388339"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933AAED-1D18-843F-51A1-A1689001A91B}"/>
              </a:ext>
            </a:extLst>
          </p:cNvPr>
          <p:cNvSpPr/>
          <p:nvPr/>
        </p:nvSpPr>
        <p:spPr>
          <a:xfrm>
            <a:off x="1959956" y="3082658"/>
            <a:ext cx="3840551" cy="155701"/>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F0B8997-FCBE-B709-0ED0-8887666A7E01}"/>
              </a:ext>
            </a:extLst>
          </p:cNvPr>
          <p:cNvSpPr txBox="1"/>
          <p:nvPr/>
        </p:nvSpPr>
        <p:spPr>
          <a:xfrm>
            <a:off x="7296632" y="3065317"/>
            <a:ext cx="1447124" cy="246221"/>
          </a:xfrm>
          <a:prstGeom prst="rect">
            <a:avLst/>
          </a:prstGeom>
          <a:noFill/>
        </p:spPr>
        <p:txBody>
          <a:bodyPr wrap="square" rtlCol="0">
            <a:spAutoFit/>
          </a:bodyPr>
          <a:lstStyle/>
          <a:p>
            <a:r>
              <a:rPr lang="en-US" sz="1000" dirty="0">
                <a:latin typeface="+mn-lt"/>
                <a:ea typeface="Gibson" pitchFamily="2" charset="0"/>
              </a:rPr>
              <a:t>Partner 2’s changes</a:t>
            </a:r>
          </a:p>
        </p:txBody>
      </p:sp>
      <p:sp>
        <p:nvSpPr>
          <p:cNvPr id="16" name="Title 1">
            <a:extLst>
              <a:ext uri="{FF2B5EF4-FFF2-40B4-BE49-F238E27FC236}">
                <a16:creationId xmlns:a16="http://schemas.microsoft.com/office/drawing/2014/main" id="{79B5D8BA-CAC6-A50E-713E-153C1670995B}"/>
              </a:ext>
            </a:extLst>
          </p:cNvPr>
          <p:cNvSpPr txBox="1">
            <a:spLocks/>
          </p:cNvSpPr>
          <p:nvPr/>
        </p:nvSpPr>
        <p:spPr>
          <a:xfrm>
            <a:off x="7280298" y="0"/>
            <a:ext cx="1854869" cy="17929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dirty="0" err="1"/>
              <a:t>Rstudio</a:t>
            </a:r>
            <a:r>
              <a:rPr lang="en-US" sz="1400" dirty="0"/>
              <a:t> now shows both edits Partner 1 and Partner 2 made and asks Partner 1 to choose</a:t>
            </a:r>
          </a:p>
        </p:txBody>
      </p:sp>
    </p:spTree>
    <p:extLst>
      <p:ext uri="{BB962C8B-B14F-4D97-AF65-F5344CB8AC3E}">
        <p14:creationId xmlns:p14="http://schemas.microsoft.com/office/powerpoint/2010/main" val="69640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P spid="13" grpId="0"/>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79CA6-66BB-6F75-EDF6-83FFE0EB15EB}"/>
              </a:ext>
            </a:extLst>
          </p:cNvPr>
          <p:cNvSpPr>
            <a:spLocks noGrp="1"/>
          </p:cNvSpPr>
          <p:nvPr>
            <p:ph type="title"/>
          </p:nvPr>
        </p:nvSpPr>
        <p:spPr/>
        <p:txBody>
          <a:bodyPr>
            <a:normAutofit/>
          </a:bodyPr>
          <a:lstStyle/>
          <a:p>
            <a:r>
              <a:rPr lang="en-US" sz="2400" dirty="0"/>
              <a:t>Partner 1 keeps only text they want in the README and </a:t>
            </a:r>
            <a:r>
              <a:rPr lang="en-US" sz="2400" b="1" dirty="0"/>
              <a:t>saves it</a:t>
            </a:r>
          </a:p>
        </p:txBody>
      </p:sp>
      <p:sp>
        <p:nvSpPr>
          <p:cNvPr id="4" name="Subtitle 3">
            <a:extLst>
              <a:ext uri="{FF2B5EF4-FFF2-40B4-BE49-F238E27FC236}">
                <a16:creationId xmlns:a16="http://schemas.microsoft.com/office/drawing/2014/main" id="{5DDCB271-303E-B9AC-1526-14A487685E8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E0A5A4C-7CC3-25DA-5287-8F55F175F207}"/>
              </a:ext>
            </a:extLst>
          </p:cNvPr>
          <p:cNvSpPr>
            <a:spLocks noGrp="1"/>
          </p:cNvSpPr>
          <p:nvPr>
            <p:ph type="sldNum" idx="12"/>
          </p:nvPr>
        </p:nvSpPr>
        <p:spPr/>
        <p:txBody>
          <a:bodyPr/>
          <a:lstStyle/>
          <a:p>
            <a:fld id="{00000000-1234-1234-1234-123412341234}" type="slidenum">
              <a:rPr lang="en" smtClean="0"/>
              <a:pPr/>
              <a:t>103</a:t>
            </a:fld>
            <a:endParaRPr lang="en" dirty="0"/>
          </a:p>
        </p:txBody>
      </p:sp>
      <p:pic>
        <p:nvPicPr>
          <p:cNvPr id="9" name="Picture 8">
            <a:extLst>
              <a:ext uri="{FF2B5EF4-FFF2-40B4-BE49-F238E27FC236}">
                <a16:creationId xmlns:a16="http://schemas.microsoft.com/office/drawing/2014/main" id="{6ACE4217-2AE6-6EEB-3BC7-4D6E12CFD5A4}"/>
              </a:ext>
            </a:extLst>
          </p:cNvPr>
          <p:cNvPicPr>
            <a:picLocks noChangeAspect="1"/>
          </p:cNvPicPr>
          <p:nvPr/>
        </p:nvPicPr>
        <p:blipFill>
          <a:blip r:embed="rId2"/>
          <a:stretch>
            <a:fillRect/>
          </a:stretch>
        </p:blipFill>
        <p:spPr>
          <a:xfrm>
            <a:off x="0" y="1170885"/>
            <a:ext cx="9144000" cy="2801729"/>
          </a:xfrm>
          <a:prstGeom prst="rect">
            <a:avLst/>
          </a:prstGeom>
        </p:spPr>
      </p:pic>
      <p:pic>
        <p:nvPicPr>
          <p:cNvPr id="10" name="Picture 2">
            <a:extLst>
              <a:ext uri="{FF2B5EF4-FFF2-40B4-BE49-F238E27FC236}">
                <a16:creationId xmlns:a16="http://schemas.microsoft.com/office/drawing/2014/main" id="{6D088777-A09E-49CE-7C7B-45400B8077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140"/>
          <a:stretch>
            <a:fillRect/>
          </a:stretch>
        </p:blipFill>
        <p:spPr bwMode="auto">
          <a:xfrm>
            <a:off x="3078247" y="3675108"/>
            <a:ext cx="3882301" cy="90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0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E2B2B-B79B-9D98-BF62-A8527CE9A975}"/>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CC74D48B-674E-42F5-8AE8-3E574D28D4A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BDF268B-D11D-8FCB-699D-7288B194357B}"/>
              </a:ext>
            </a:extLst>
          </p:cNvPr>
          <p:cNvSpPr>
            <a:spLocks noGrp="1"/>
          </p:cNvSpPr>
          <p:nvPr>
            <p:ph type="sldNum" idx="12"/>
          </p:nvPr>
        </p:nvSpPr>
        <p:spPr/>
        <p:txBody>
          <a:bodyPr/>
          <a:lstStyle/>
          <a:p>
            <a:fld id="{00000000-1234-1234-1234-123412341234}" type="slidenum">
              <a:rPr lang="en" smtClean="0"/>
              <a:pPr/>
              <a:t>104</a:t>
            </a:fld>
            <a:endParaRPr lang="en" dirty="0"/>
          </a:p>
        </p:txBody>
      </p:sp>
      <p:pic>
        <p:nvPicPr>
          <p:cNvPr id="8" name="Picture 7">
            <a:extLst>
              <a:ext uri="{FF2B5EF4-FFF2-40B4-BE49-F238E27FC236}">
                <a16:creationId xmlns:a16="http://schemas.microsoft.com/office/drawing/2014/main" id="{9F9FDBE4-9AEA-AE00-5B10-69034977A77D}"/>
              </a:ext>
            </a:extLst>
          </p:cNvPr>
          <p:cNvPicPr>
            <a:picLocks noChangeAspect="1"/>
          </p:cNvPicPr>
          <p:nvPr/>
        </p:nvPicPr>
        <p:blipFill>
          <a:blip r:embed="rId2"/>
          <a:stretch>
            <a:fillRect/>
          </a:stretch>
        </p:blipFill>
        <p:spPr>
          <a:xfrm>
            <a:off x="139450" y="1381148"/>
            <a:ext cx="4522003" cy="2029797"/>
          </a:xfrm>
          <a:prstGeom prst="rect">
            <a:avLst/>
          </a:prstGeom>
        </p:spPr>
      </p:pic>
      <p:sp>
        <p:nvSpPr>
          <p:cNvPr id="11" name="Rectangle 10">
            <a:extLst>
              <a:ext uri="{FF2B5EF4-FFF2-40B4-BE49-F238E27FC236}">
                <a16:creationId xmlns:a16="http://schemas.microsoft.com/office/drawing/2014/main" id="{F9CCFB0C-29D3-2ADE-E905-528864CF41F8}"/>
              </a:ext>
            </a:extLst>
          </p:cNvPr>
          <p:cNvSpPr/>
          <p:nvPr/>
        </p:nvSpPr>
        <p:spPr>
          <a:xfrm>
            <a:off x="139451" y="1994977"/>
            <a:ext cx="418962" cy="2665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29C27E8-F132-08D0-8261-53A3E02324D6}"/>
              </a:ext>
            </a:extLst>
          </p:cNvPr>
          <p:cNvPicPr>
            <a:picLocks noChangeAspect="1"/>
          </p:cNvPicPr>
          <p:nvPr/>
        </p:nvPicPr>
        <p:blipFill>
          <a:blip r:embed="rId2"/>
          <a:stretch>
            <a:fillRect/>
          </a:stretch>
        </p:blipFill>
        <p:spPr>
          <a:xfrm>
            <a:off x="4621997" y="48873"/>
            <a:ext cx="4522003" cy="2029797"/>
          </a:xfrm>
          <a:prstGeom prst="rect">
            <a:avLst/>
          </a:prstGeom>
        </p:spPr>
      </p:pic>
      <p:sp>
        <p:nvSpPr>
          <p:cNvPr id="18" name="Rectangle 17">
            <a:extLst>
              <a:ext uri="{FF2B5EF4-FFF2-40B4-BE49-F238E27FC236}">
                <a16:creationId xmlns:a16="http://schemas.microsoft.com/office/drawing/2014/main" id="{FFEC514F-2868-50B7-56B1-DB25DCDC2052}"/>
              </a:ext>
            </a:extLst>
          </p:cNvPr>
          <p:cNvSpPr/>
          <p:nvPr/>
        </p:nvSpPr>
        <p:spPr>
          <a:xfrm>
            <a:off x="5185090" y="273410"/>
            <a:ext cx="629378" cy="30121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D71D8EEE-6297-BB21-37EC-BAEC5DA59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8"/>
          <a:stretch>
            <a:fillRect/>
          </a:stretch>
        </p:blipFill>
        <p:spPr bwMode="auto">
          <a:xfrm>
            <a:off x="283051" y="584490"/>
            <a:ext cx="2768059" cy="6324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9ADA77-3566-1537-629D-B17BD14BC773}"/>
              </a:ext>
            </a:extLst>
          </p:cNvPr>
          <p:cNvSpPr>
            <a:spLocks noGrp="1"/>
          </p:cNvSpPr>
          <p:nvPr>
            <p:ph type="title"/>
          </p:nvPr>
        </p:nvSpPr>
        <p:spPr>
          <a:xfrm>
            <a:off x="266328" y="72961"/>
            <a:ext cx="8520600" cy="572700"/>
          </a:xfrm>
        </p:spPr>
        <p:txBody>
          <a:bodyPr>
            <a:normAutofit/>
          </a:bodyPr>
          <a:lstStyle/>
          <a:p>
            <a:r>
              <a:rPr lang="en-US" sz="2400" dirty="0">
                <a:sym typeface="Wingdings" panose="05000000000000000000" pitchFamily="2" charset="2"/>
              </a:rPr>
              <a:t>Only Partner 1</a:t>
            </a:r>
            <a:endParaRPr lang="en-US" sz="2400" dirty="0"/>
          </a:p>
        </p:txBody>
      </p:sp>
      <p:pic>
        <p:nvPicPr>
          <p:cNvPr id="6" name="Picture 5">
            <a:extLst>
              <a:ext uri="{FF2B5EF4-FFF2-40B4-BE49-F238E27FC236}">
                <a16:creationId xmlns:a16="http://schemas.microsoft.com/office/drawing/2014/main" id="{5CF392A7-C501-DB11-F0F0-A1B924C8B441}"/>
              </a:ext>
            </a:extLst>
          </p:cNvPr>
          <p:cNvPicPr>
            <a:picLocks noChangeAspect="1"/>
          </p:cNvPicPr>
          <p:nvPr/>
        </p:nvPicPr>
        <p:blipFill>
          <a:blip r:embed="rId4"/>
          <a:stretch>
            <a:fillRect/>
          </a:stretch>
        </p:blipFill>
        <p:spPr>
          <a:xfrm>
            <a:off x="4608271" y="1337424"/>
            <a:ext cx="4509321" cy="3190860"/>
          </a:xfrm>
          <a:prstGeom prst="rect">
            <a:avLst/>
          </a:prstGeom>
        </p:spPr>
      </p:pic>
      <p:sp>
        <p:nvSpPr>
          <p:cNvPr id="9" name="Rectangle 8">
            <a:extLst>
              <a:ext uri="{FF2B5EF4-FFF2-40B4-BE49-F238E27FC236}">
                <a16:creationId xmlns:a16="http://schemas.microsoft.com/office/drawing/2014/main" id="{93D3278A-8398-4B7E-D6D5-636E2C3B5C87}"/>
              </a:ext>
            </a:extLst>
          </p:cNvPr>
          <p:cNvSpPr/>
          <p:nvPr/>
        </p:nvSpPr>
        <p:spPr>
          <a:xfrm>
            <a:off x="6433374" y="1733085"/>
            <a:ext cx="1570535" cy="36159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C5E555-0575-C715-2850-2068ED79CFB4}"/>
              </a:ext>
            </a:extLst>
          </p:cNvPr>
          <p:cNvSpPr/>
          <p:nvPr/>
        </p:nvSpPr>
        <p:spPr>
          <a:xfrm>
            <a:off x="8545194" y="2785787"/>
            <a:ext cx="598805" cy="29413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8CFFCC2-8954-E1E1-7FB6-BE8F8E391497}"/>
              </a:ext>
            </a:extLst>
          </p:cNvPr>
          <p:cNvPicPr>
            <a:picLocks noChangeAspect="1"/>
          </p:cNvPicPr>
          <p:nvPr/>
        </p:nvPicPr>
        <p:blipFill>
          <a:blip r:embed="rId5"/>
          <a:stretch>
            <a:fillRect/>
          </a:stretch>
        </p:blipFill>
        <p:spPr>
          <a:xfrm>
            <a:off x="4710841" y="3162240"/>
            <a:ext cx="4375412" cy="1807235"/>
          </a:xfrm>
          <a:prstGeom prst="rect">
            <a:avLst/>
          </a:prstGeom>
        </p:spPr>
      </p:pic>
      <p:sp>
        <p:nvSpPr>
          <p:cNvPr id="13" name="Rectangle 12">
            <a:extLst>
              <a:ext uri="{FF2B5EF4-FFF2-40B4-BE49-F238E27FC236}">
                <a16:creationId xmlns:a16="http://schemas.microsoft.com/office/drawing/2014/main" id="{5700FA38-CEB8-2845-94F5-F2187BC123D2}"/>
              </a:ext>
            </a:extLst>
          </p:cNvPr>
          <p:cNvSpPr/>
          <p:nvPr/>
        </p:nvSpPr>
        <p:spPr>
          <a:xfrm>
            <a:off x="8711311" y="3263877"/>
            <a:ext cx="372804" cy="29413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D5B907A-3E5C-C611-9449-F6ECA5B72E10}"/>
              </a:ext>
            </a:extLst>
          </p:cNvPr>
          <p:cNvPicPr>
            <a:picLocks noChangeAspect="1"/>
          </p:cNvPicPr>
          <p:nvPr/>
        </p:nvPicPr>
        <p:blipFill>
          <a:blip r:embed="rId6"/>
          <a:stretch>
            <a:fillRect/>
          </a:stretch>
        </p:blipFill>
        <p:spPr>
          <a:xfrm>
            <a:off x="1606566" y="1479115"/>
            <a:ext cx="6841336" cy="2587841"/>
          </a:xfrm>
          <a:prstGeom prst="rect">
            <a:avLst/>
          </a:prstGeom>
          <a:ln w="38100">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1810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9" grpId="0" animBg="1"/>
      <p:bldP spid="10" grpId="0" animBg="1"/>
      <p:bldP spid="1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1056-40D5-470C-28B9-7F7B83461051}"/>
              </a:ext>
            </a:extLst>
          </p:cNvPr>
          <p:cNvSpPr>
            <a:spLocks noGrp="1"/>
          </p:cNvSpPr>
          <p:nvPr>
            <p:ph type="title"/>
          </p:nvPr>
        </p:nvSpPr>
        <p:spPr/>
        <p:txBody>
          <a:bodyPr>
            <a:normAutofit/>
          </a:bodyPr>
          <a:lstStyle/>
          <a:p>
            <a:r>
              <a:rPr lang="en-US" sz="2400" dirty="0"/>
              <a:t>Phew….is there an easy solution to this?</a:t>
            </a:r>
          </a:p>
        </p:txBody>
      </p:sp>
      <p:sp>
        <p:nvSpPr>
          <p:cNvPr id="3" name="Text Placeholder 2">
            <a:extLst>
              <a:ext uri="{FF2B5EF4-FFF2-40B4-BE49-F238E27FC236}">
                <a16:creationId xmlns:a16="http://schemas.microsoft.com/office/drawing/2014/main" id="{98C30C4D-0F2E-2046-2157-2FB101D3AC08}"/>
              </a:ext>
            </a:extLst>
          </p:cNvPr>
          <p:cNvSpPr>
            <a:spLocks noGrp="1"/>
          </p:cNvSpPr>
          <p:nvPr>
            <p:ph type="body" idx="1"/>
          </p:nvPr>
        </p:nvSpPr>
        <p:spPr/>
        <p:txBody>
          <a:bodyPr/>
          <a:lstStyle/>
          <a:p>
            <a:r>
              <a:rPr lang="en-US" dirty="0"/>
              <a:t>Always Pull before you start coding </a:t>
            </a:r>
            <a:r>
              <a:rPr lang="en-US" dirty="0">
                <a:sym typeface="Wingdings" panose="05000000000000000000" pitchFamily="2" charset="2"/>
              </a:rPr>
              <a:t> it’s good practice!</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Talk to your collaborator and see the commit history before you work on the same repository </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u="sng" dirty="0">
                <a:sym typeface="Wingdings" panose="05000000000000000000" pitchFamily="2" charset="2"/>
              </a:rPr>
              <a:t>Fork a collaborator’s repository</a:t>
            </a:r>
            <a:r>
              <a:rPr lang="en-US" dirty="0">
                <a:sym typeface="Wingdings" panose="05000000000000000000" pitchFamily="2" charset="2"/>
              </a:rPr>
              <a:t> (if time exists, we will cover this)</a:t>
            </a:r>
            <a:endParaRPr lang="en-US" u="sng" dirty="0"/>
          </a:p>
          <a:p>
            <a:pPr marL="127000" indent="0">
              <a:buNone/>
            </a:pPr>
            <a:endParaRPr lang="en-US" dirty="0"/>
          </a:p>
        </p:txBody>
      </p:sp>
      <p:sp>
        <p:nvSpPr>
          <p:cNvPr id="4" name="Subtitle 3">
            <a:extLst>
              <a:ext uri="{FF2B5EF4-FFF2-40B4-BE49-F238E27FC236}">
                <a16:creationId xmlns:a16="http://schemas.microsoft.com/office/drawing/2014/main" id="{75003795-6B64-1395-D265-E4CEAAC456A1}"/>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6B7C56D-2DE9-F669-E970-02BD8073E96A}"/>
              </a:ext>
            </a:extLst>
          </p:cNvPr>
          <p:cNvSpPr>
            <a:spLocks noGrp="1"/>
          </p:cNvSpPr>
          <p:nvPr>
            <p:ph type="sldNum" idx="12"/>
          </p:nvPr>
        </p:nvSpPr>
        <p:spPr/>
        <p:txBody>
          <a:bodyPr/>
          <a:lstStyle/>
          <a:p>
            <a:fld id="{00000000-1234-1234-1234-123412341234}" type="slidenum">
              <a:rPr lang="en" smtClean="0"/>
              <a:pPr/>
              <a:t>105</a:t>
            </a:fld>
            <a:endParaRPr lang="en" dirty="0"/>
          </a:p>
        </p:txBody>
      </p:sp>
    </p:spTree>
    <p:extLst>
      <p:ext uri="{BB962C8B-B14F-4D97-AF65-F5344CB8AC3E}">
        <p14:creationId xmlns:p14="http://schemas.microsoft.com/office/powerpoint/2010/main" val="367926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C9178-85F1-9129-FC62-7F64BB1E1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539367-75E8-39DE-AC37-74BE82FC369F}"/>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E324FDF3-4611-60C6-8492-D1B869896E3A}"/>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0087E191-3541-4CC8-98CA-A4DEC7E348B4}"/>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4AF3DFB-CAB1-E93B-4551-B3BC1D0B104B}"/>
              </a:ext>
            </a:extLst>
          </p:cNvPr>
          <p:cNvSpPr>
            <a:spLocks noGrp="1"/>
          </p:cNvSpPr>
          <p:nvPr>
            <p:ph type="sldNum" idx="12"/>
          </p:nvPr>
        </p:nvSpPr>
        <p:spPr/>
        <p:txBody>
          <a:bodyPr/>
          <a:lstStyle/>
          <a:p>
            <a:fld id="{00000000-1234-1234-1234-123412341234}" type="slidenum">
              <a:rPr lang="en" smtClean="0"/>
              <a:pPr/>
              <a:t>106</a:t>
            </a:fld>
            <a:endParaRPr lang="en" dirty="0"/>
          </a:p>
        </p:txBody>
      </p:sp>
      <p:pic>
        <p:nvPicPr>
          <p:cNvPr id="13314" name="Picture 2" descr="Two monsters consult a book with routes labeled, 'Existing routes' and 'Our route' with warning information - images of lightning, a snake, and rocks falling - and notes on the facing page, while looking at the rock face they plan to climb. In the distance, one monster belays another who is climbing.">
            <a:extLst>
              <a:ext uri="{FF2B5EF4-FFF2-40B4-BE49-F238E27FC236}">
                <a16:creationId xmlns:a16="http://schemas.microsoft.com/office/drawing/2014/main" id="{FE9A9ABD-F4D7-2BF9-5225-5419010BF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4AE735-C9B8-B86D-1DA8-4C02655135D9}"/>
              </a:ext>
            </a:extLst>
          </p:cNvPr>
          <p:cNvSpPr txBox="1"/>
          <p:nvPr/>
        </p:nvSpPr>
        <p:spPr>
          <a:xfrm>
            <a:off x="486417" y="321599"/>
            <a:ext cx="3999857" cy="307777"/>
          </a:xfrm>
          <a:prstGeom prst="rect">
            <a:avLst/>
          </a:prstGeom>
          <a:noFill/>
        </p:spPr>
        <p:txBody>
          <a:bodyPr wrap="square" rtlCol="0">
            <a:spAutoFit/>
          </a:bodyPr>
          <a:lstStyle/>
          <a:p>
            <a:r>
              <a:rPr lang="en-US" b="1" dirty="0">
                <a:latin typeface="+mn-lt"/>
                <a:ea typeface="Gibson" pitchFamily="2" charset="0"/>
              </a:rPr>
              <a:t>Fork allows you to s</a:t>
            </a:r>
            <a:r>
              <a:rPr lang="en-US" dirty="0">
                <a:latin typeface="+mn-lt"/>
                <a:ea typeface="Gibson" pitchFamily="2" charset="0"/>
              </a:rPr>
              <a:t>afely collaborate!</a:t>
            </a:r>
          </a:p>
        </p:txBody>
      </p:sp>
      <p:sp>
        <p:nvSpPr>
          <p:cNvPr id="7" name="TextBox 6">
            <a:extLst>
              <a:ext uri="{FF2B5EF4-FFF2-40B4-BE49-F238E27FC236}">
                <a16:creationId xmlns:a16="http://schemas.microsoft.com/office/drawing/2014/main" id="{46119435-6623-D922-BAA7-DC77C26BC835}"/>
              </a:ext>
            </a:extLst>
          </p:cNvPr>
          <p:cNvSpPr txBox="1"/>
          <p:nvPr/>
        </p:nvSpPr>
        <p:spPr>
          <a:xfrm>
            <a:off x="6576466" y="4819972"/>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
        <p:nvSpPr>
          <p:cNvPr id="8" name="TextBox 7">
            <a:extLst>
              <a:ext uri="{FF2B5EF4-FFF2-40B4-BE49-F238E27FC236}">
                <a16:creationId xmlns:a16="http://schemas.microsoft.com/office/drawing/2014/main" id="{96AE13E9-1F3E-7074-2306-FE6292F7AD43}"/>
              </a:ext>
            </a:extLst>
          </p:cNvPr>
          <p:cNvSpPr txBox="1"/>
          <p:nvPr/>
        </p:nvSpPr>
        <p:spPr>
          <a:xfrm>
            <a:off x="7080769" y="1643063"/>
            <a:ext cx="1907381" cy="646331"/>
          </a:xfrm>
          <a:prstGeom prst="rect">
            <a:avLst/>
          </a:prstGeom>
          <a:noFill/>
        </p:spPr>
        <p:txBody>
          <a:bodyPr wrap="square" rtlCol="0">
            <a:spAutoFit/>
          </a:bodyPr>
          <a:lstStyle/>
          <a:p>
            <a:r>
              <a:rPr lang="en-US" sz="1200" dirty="0">
                <a:latin typeface="+mn-lt"/>
                <a:ea typeface="Gibson" pitchFamily="2" charset="0"/>
              </a:rPr>
              <a:t>You are creating your own copy or version of your collaborator’s repository</a:t>
            </a:r>
          </a:p>
        </p:txBody>
      </p:sp>
    </p:spTree>
    <p:extLst>
      <p:ext uri="{BB962C8B-B14F-4D97-AF65-F5344CB8AC3E}">
        <p14:creationId xmlns:p14="http://schemas.microsoft.com/office/powerpoint/2010/main" val="34329247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DEAAE-69B0-8263-0AB4-AF68D23C3C39}"/>
              </a:ext>
            </a:extLst>
          </p:cNvPr>
          <p:cNvSpPr>
            <a:spLocks noGrp="1"/>
          </p:cNvSpPr>
          <p:nvPr>
            <p:ph type="title"/>
          </p:nvPr>
        </p:nvSpPr>
        <p:spPr>
          <a:xfrm>
            <a:off x="311700" y="284481"/>
            <a:ext cx="8520600" cy="572700"/>
          </a:xfrm>
        </p:spPr>
        <p:txBody>
          <a:bodyPr>
            <a:normAutofit/>
          </a:bodyPr>
          <a:lstStyle/>
          <a:p>
            <a:r>
              <a:rPr lang="en-US" sz="2400" dirty="0"/>
              <a:t>A collaborator can </a:t>
            </a:r>
            <a:r>
              <a:rPr lang="en-US" sz="2400" b="1" dirty="0"/>
              <a:t>Fork</a:t>
            </a:r>
            <a:r>
              <a:rPr lang="en-US" sz="2400" dirty="0"/>
              <a:t> your repository</a:t>
            </a:r>
          </a:p>
        </p:txBody>
      </p:sp>
      <p:sp>
        <p:nvSpPr>
          <p:cNvPr id="4" name="Subtitle 3">
            <a:extLst>
              <a:ext uri="{FF2B5EF4-FFF2-40B4-BE49-F238E27FC236}">
                <a16:creationId xmlns:a16="http://schemas.microsoft.com/office/drawing/2014/main" id="{DA9D7445-1718-1B82-D839-6EE333DB127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AAB7245-2371-BC14-1187-18031C9DC9D4}"/>
              </a:ext>
            </a:extLst>
          </p:cNvPr>
          <p:cNvSpPr>
            <a:spLocks noGrp="1"/>
          </p:cNvSpPr>
          <p:nvPr>
            <p:ph type="sldNum" idx="12"/>
          </p:nvPr>
        </p:nvSpPr>
        <p:spPr/>
        <p:txBody>
          <a:bodyPr/>
          <a:lstStyle/>
          <a:p>
            <a:fld id="{00000000-1234-1234-1234-123412341234}" type="slidenum">
              <a:rPr lang="en" smtClean="0"/>
              <a:pPr/>
              <a:t>107</a:t>
            </a:fld>
            <a:endParaRPr lang="en" dirty="0"/>
          </a:p>
        </p:txBody>
      </p:sp>
      <p:pic>
        <p:nvPicPr>
          <p:cNvPr id="7" name="Picture 6">
            <a:extLst>
              <a:ext uri="{FF2B5EF4-FFF2-40B4-BE49-F238E27FC236}">
                <a16:creationId xmlns:a16="http://schemas.microsoft.com/office/drawing/2014/main" id="{16C2DECB-360E-2670-8710-FEDF877089C3}"/>
              </a:ext>
            </a:extLst>
          </p:cNvPr>
          <p:cNvPicPr>
            <a:picLocks noChangeAspect="1"/>
          </p:cNvPicPr>
          <p:nvPr/>
        </p:nvPicPr>
        <p:blipFill>
          <a:blip r:embed="rId2"/>
          <a:stretch>
            <a:fillRect/>
          </a:stretch>
        </p:blipFill>
        <p:spPr>
          <a:xfrm>
            <a:off x="1346579" y="1206768"/>
            <a:ext cx="6116453" cy="3762707"/>
          </a:xfrm>
          <a:prstGeom prst="rect">
            <a:avLst/>
          </a:prstGeom>
        </p:spPr>
      </p:pic>
      <p:sp>
        <p:nvSpPr>
          <p:cNvPr id="8" name="Rectangle 7">
            <a:extLst>
              <a:ext uri="{FF2B5EF4-FFF2-40B4-BE49-F238E27FC236}">
                <a16:creationId xmlns:a16="http://schemas.microsoft.com/office/drawing/2014/main" id="{6644A213-5E92-962F-02F5-D04056B30747}"/>
              </a:ext>
            </a:extLst>
          </p:cNvPr>
          <p:cNvSpPr/>
          <p:nvPr/>
        </p:nvSpPr>
        <p:spPr>
          <a:xfrm>
            <a:off x="5429250" y="1578770"/>
            <a:ext cx="1380931"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75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2C7-13FC-C128-129F-6391F52867E7}"/>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2619F9CC-787A-C828-C51A-F28C6216D579}"/>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773A62FB-0D8A-A5EE-ED3A-7D76F962C0F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6723A28-0D14-D58F-39B4-80F7FFD59BF9}"/>
              </a:ext>
            </a:extLst>
          </p:cNvPr>
          <p:cNvSpPr>
            <a:spLocks noGrp="1"/>
          </p:cNvSpPr>
          <p:nvPr>
            <p:ph type="sldNum" idx="12"/>
          </p:nvPr>
        </p:nvSpPr>
        <p:spPr/>
        <p:txBody>
          <a:bodyPr/>
          <a:lstStyle/>
          <a:p>
            <a:fld id="{00000000-1234-1234-1234-123412341234}" type="slidenum">
              <a:rPr lang="en" smtClean="0"/>
              <a:pPr/>
              <a:t>108</a:t>
            </a:fld>
            <a:endParaRPr lang="en" dirty="0"/>
          </a:p>
        </p:txBody>
      </p:sp>
      <p:pic>
        <p:nvPicPr>
          <p:cNvPr id="7" name="Picture 6">
            <a:extLst>
              <a:ext uri="{FF2B5EF4-FFF2-40B4-BE49-F238E27FC236}">
                <a16:creationId xmlns:a16="http://schemas.microsoft.com/office/drawing/2014/main" id="{6D68A374-23E8-3E9E-48B5-70706538B5B9}"/>
              </a:ext>
            </a:extLst>
          </p:cNvPr>
          <p:cNvPicPr>
            <a:picLocks noChangeAspect="1"/>
          </p:cNvPicPr>
          <p:nvPr/>
        </p:nvPicPr>
        <p:blipFill>
          <a:blip r:embed="rId2"/>
          <a:stretch>
            <a:fillRect/>
          </a:stretch>
        </p:blipFill>
        <p:spPr>
          <a:xfrm>
            <a:off x="999008" y="0"/>
            <a:ext cx="7145983" cy="5143500"/>
          </a:xfrm>
          <a:prstGeom prst="rect">
            <a:avLst/>
          </a:prstGeom>
        </p:spPr>
      </p:pic>
      <p:sp>
        <p:nvSpPr>
          <p:cNvPr id="8" name="Rectangle 7">
            <a:extLst>
              <a:ext uri="{FF2B5EF4-FFF2-40B4-BE49-F238E27FC236}">
                <a16:creationId xmlns:a16="http://schemas.microsoft.com/office/drawing/2014/main" id="{7AEED8EF-9522-C27B-A77B-FE09D4B45DB2}"/>
              </a:ext>
            </a:extLst>
          </p:cNvPr>
          <p:cNvSpPr/>
          <p:nvPr/>
        </p:nvSpPr>
        <p:spPr>
          <a:xfrm>
            <a:off x="5557837" y="3657601"/>
            <a:ext cx="1380931"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26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0BA0-7127-FA3A-F6CB-F1171A421F8D}"/>
              </a:ext>
            </a:extLst>
          </p:cNvPr>
          <p:cNvSpPr>
            <a:spLocks noGrp="1"/>
          </p:cNvSpPr>
          <p:nvPr>
            <p:ph type="title"/>
          </p:nvPr>
        </p:nvSpPr>
        <p:spPr>
          <a:xfrm>
            <a:off x="311700" y="228995"/>
            <a:ext cx="8520600" cy="572700"/>
          </a:xfrm>
        </p:spPr>
        <p:txBody>
          <a:bodyPr>
            <a:normAutofit/>
          </a:bodyPr>
          <a:lstStyle/>
          <a:p>
            <a:r>
              <a:rPr lang="en-US" sz="2400" dirty="0"/>
              <a:t>An example of what that looks like:</a:t>
            </a:r>
          </a:p>
        </p:txBody>
      </p:sp>
      <p:sp>
        <p:nvSpPr>
          <p:cNvPr id="4" name="Subtitle 3">
            <a:extLst>
              <a:ext uri="{FF2B5EF4-FFF2-40B4-BE49-F238E27FC236}">
                <a16:creationId xmlns:a16="http://schemas.microsoft.com/office/drawing/2014/main" id="{71D9A4BD-D6CE-9E19-6577-4B954DD34C15}"/>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02816EA-DBCF-B33D-AD2B-670AA3143508}"/>
              </a:ext>
            </a:extLst>
          </p:cNvPr>
          <p:cNvSpPr>
            <a:spLocks noGrp="1"/>
          </p:cNvSpPr>
          <p:nvPr>
            <p:ph type="sldNum" idx="12"/>
          </p:nvPr>
        </p:nvSpPr>
        <p:spPr/>
        <p:txBody>
          <a:bodyPr/>
          <a:lstStyle/>
          <a:p>
            <a:fld id="{00000000-1234-1234-1234-123412341234}" type="slidenum">
              <a:rPr lang="en" smtClean="0"/>
              <a:pPr/>
              <a:t>109</a:t>
            </a:fld>
            <a:endParaRPr lang="en" dirty="0"/>
          </a:p>
        </p:txBody>
      </p:sp>
      <p:pic>
        <p:nvPicPr>
          <p:cNvPr id="7" name="Picture 6">
            <a:extLst>
              <a:ext uri="{FF2B5EF4-FFF2-40B4-BE49-F238E27FC236}">
                <a16:creationId xmlns:a16="http://schemas.microsoft.com/office/drawing/2014/main" id="{080D5DAB-1784-4ED8-7BB3-E941C8613D63}"/>
              </a:ext>
            </a:extLst>
          </p:cNvPr>
          <p:cNvPicPr>
            <a:picLocks noChangeAspect="1"/>
          </p:cNvPicPr>
          <p:nvPr/>
        </p:nvPicPr>
        <p:blipFill>
          <a:blip r:embed="rId2"/>
          <a:stretch>
            <a:fillRect/>
          </a:stretch>
        </p:blipFill>
        <p:spPr>
          <a:xfrm>
            <a:off x="1175106" y="1006086"/>
            <a:ext cx="6672262" cy="3740197"/>
          </a:xfrm>
          <a:prstGeom prst="rect">
            <a:avLst/>
          </a:prstGeom>
        </p:spPr>
      </p:pic>
      <p:sp>
        <p:nvSpPr>
          <p:cNvPr id="8" name="Rectangle 7">
            <a:extLst>
              <a:ext uri="{FF2B5EF4-FFF2-40B4-BE49-F238E27FC236}">
                <a16:creationId xmlns:a16="http://schemas.microsoft.com/office/drawing/2014/main" id="{118D10B9-445F-F064-9A7F-A0A25C0DE523}"/>
              </a:ext>
            </a:extLst>
          </p:cNvPr>
          <p:cNvSpPr/>
          <p:nvPr/>
        </p:nvSpPr>
        <p:spPr>
          <a:xfrm>
            <a:off x="5214938" y="2035970"/>
            <a:ext cx="750093"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42B25A-87EB-83BB-C758-5C2148EBD258}"/>
              </a:ext>
            </a:extLst>
          </p:cNvPr>
          <p:cNvSpPr/>
          <p:nvPr/>
        </p:nvSpPr>
        <p:spPr>
          <a:xfrm>
            <a:off x="1286652" y="2382776"/>
            <a:ext cx="570069"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C2E0CA-99E8-D592-1231-22D1F8C3A274}"/>
              </a:ext>
            </a:extLst>
          </p:cNvPr>
          <p:cNvSpPr/>
          <p:nvPr/>
        </p:nvSpPr>
        <p:spPr>
          <a:xfrm>
            <a:off x="1175106" y="1447176"/>
            <a:ext cx="1714677"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11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3F1D-F72B-8261-60F0-5F219A54B094}"/>
              </a:ext>
            </a:extLst>
          </p:cNvPr>
          <p:cNvSpPr>
            <a:spLocks noGrp="1"/>
          </p:cNvSpPr>
          <p:nvPr>
            <p:ph type="title"/>
          </p:nvPr>
        </p:nvSpPr>
        <p:spPr/>
        <p:txBody>
          <a:bodyPr>
            <a:normAutofit/>
          </a:bodyPr>
          <a:lstStyle/>
          <a:p>
            <a:r>
              <a:rPr lang="en-US" sz="2400" dirty="0"/>
              <a:t>Data organization structure</a:t>
            </a:r>
          </a:p>
        </p:txBody>
      </p:sp>
      <p:sp>
        <p:nvSpPr>
          <p:cNvPr id="3" name="Text Placeholder 2">
            <a:extLst>
              <a:ext uri="{FF2B5EF4-FFF2-40B4-BE49-F238E27FC236}">
                <a16:creationId xmlns:a16="http://schemas.microsoft.com/office/drawing/2014/main" id="{8973C62C-6688-98CD-B18A-E7F379840886}"/>
              </a:ext>
            </a:extLst>
          </p:cNvPr>
          <p:cNvSpPr>
            <a:spLocks noGrp="1"/>
          </p:cNvSpPr>
          <p:nvPr>
            <p:ph type="body" idx="1"/>
          </p:nvPr>
        </p:nvSpPr>
        <p:spPr>
          <a:xfrm>
            <a:off x="366419" y="1302494"/>
            <a:ext cx="2210044" cy="1947913"/>
          </a:xfrm>
        </p:spPr>
        <p:txBody>
          <a:bodyPr/>
          <a:lstStyle/>
          <a:p>
            <a:pPr marL="127000" indent="0">
              <a:buNone/>
            </a:pPr>
            <a:r>
              <a:rPr lang="en-US" dirty="0"/>
              <a:t>  </a:t>
            </a:r>
            <a:r>
              <a:rPr lang="en-US" b="1" dirty="0"/>
              <a:t>Basic format</a:t>
            </a:r>
            <a:endParaRPr lang="en-US" dirty="0"/>
          </a:p>
          <a:p>
            <a:pPr marL="127000" indent="0">
              <a:buNone/>
            </a:pPr>
            <a:r>
              <a:rPr lang="en-US" dirty="0"/>
              <a:t>├── data/  </a:t>
            </a:r>
          </a:p>
          <a:p>
            <a:pPr marL="127000" indent="0">
              <a:buNone/>
            </a:pPr>
            <a:r>
              <a:rPr lang="en-US" dirty="0"/>
              <a:t>├── manuscript/  </a:t>
            </a:r>
          </a:p>
          <a:p>
            <a:pPr marL="127000" indent="0">
              <a:buNone/>
            </a:pPr>
            <a:r>
              <a:rPr lang="en-US" dirty="0"/>
              <a:t>├── results/                        </a:t>
            </a:r>
          </a:p>
          <a:p>
            <a:pPr marL="127000" indent="0">
              <a:buNone/>
            </a:pPr>
            <a:r>
              <a:rPr lang="en-US" dirty="0"/>
              <a:t>├── figures/  </a:t>
            </a:r>
          </a:p>
          <a:p>
            <a:pPr marL="127000" indent="0">
              <a:buNone/>
            </a:pPr>
            <a:r>
              <a:rPr lang="en-US" dirty="0"/>
              <a:t>└── scripts/ </a:t>
            </a:r>
          </a:p>
        </p:txBody>
      </p:sp>
      <p:sp>
        <p:nvSpPr>
          <p:cNvPr id="4" name="Subtitle 3">
            <a:extLst>
              <a:ext uri="{FF2B5EF4-FFF2-40B4-BE49-F238E27FC236}">
                <a16:creationId xmlns:a16="http://schemas.microsoft.com/office/drawing/2014/main" id="{6028661B-E3E5-FDB8-48C9-166073193EE4}"/>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B32A437F-55B7-247C-ABC1-9F13463AEFFD}"/>
              </a:ext>
            </a:extLst>
          </p:cNvPr>
          <p:cNvSpPr>
            <a:spLocks noGrp="1"/>
          </p:cNvSpPr>
          <p:nvPr>
            <p:ph type="sldNum" idx="12"/>
          </p:nvPr>
        </p:nvSpPr>
        <p:spPr/>
        <p:txBody>
          <a:bodyPr/>
          <a:lstStyle/>
          <a:p>
            <a:fld id="{00000000-1234-1234-1234-123412341234}" type="slidenum">
              <a:rPr lang="en" smtClean="0"/>
              <a:pPr/>
              <a:t>11</a:t>
            </a:fld>
            <a:endParaRPr lang="en" dirty="0"/>
          </a:p>
        </p:txBody>
      </p:sp>
      <p:pic>
        <p:nvPicPr>
          <p:cNvPr id="10" name="Picture 9">
            <a:extLst>
              <a:ext uri="{FF2B5EF4-FFF2-40B4-BE49-F238E27FC236}">
                <a16:creationId xmlns:a16="http://schemas.microsoft.com/office/drawing/2014/main" id="{1C71A6D8-304D-6274-DA6D-B1218645C9B5}"/>
              </a:ext>
            </a:extLst>
          </p:cNvPr>
          <p:cNvPicPr>
            <a:picLocks noChangeAspect="1"/>
          </p:cNvPicPr>
          <p:nvPr/>
        </p:nvPicPr>
        <p:blipFill>
          <a:blip r:embed="rId2"/>
          <a:stretch>
            <a:fillRect/>
          </a:stretch>
        </p:blipFill>
        <p:spPr>
          <a:xfrm>
            <a:off x="6072719" y="864722"/>
            <a:ext cx="3718548" cy="3414056"/>
          </a:xfrm>
          <a:prstGeom prst="rect">
            <a:avLst/>
          </a:prstGeom>
        </p:spPr>
      </p:pic>
      <p:sp>
        <p:nvSpPr>
          <p:cNvPr id="12" name="TextBox 11">
            <a:extLst>
              <a:ext uri="{FF2B5EF4-FFF2-40B4-BE49-F238E27FC236}">
                <a16:creationId xmlns:a16="http://schemas.microsoft.com/office/drawing/2014/main" id="{2B0A4D69-361D-496F-E867-E3F8101969C4}"/>
              </a:ext>
            </a:extLst>
          </p:cNvPr>
          <p:cNvSpPr txBox="1"/>
          <p:nvPr/>
        </p:nvSpPr>
        <p:spPr>
          <a:xfrm>
            <a:off x="2517080" y="1356070"/>
            <a:ext cx="2590294" cy="2554545"/>
          </a:xfrm>
          <a:prstGeom prst="rect">
            <a:avLst/>
          </a:prstGeom>
          <a:noFill/>
        </p:spPr>
        <p:txBody>
          <a:bodyPr wrap="square">
            <a:spAutoFit/>
          </a:bodyPr>
          <a:lstStyle/>
          <a:p>
            <a:r>
              <a:rPr lang="en-US" sz="1600" b="1" dirty="0">
                <a:latin typeface="+mn-lt"/>
                <a:ea typeface="Gibson" pitchFamily="2" charset="0"/>
              </a:rPr>
              <a:t>Example 1</a:t>
            </a:r>
            <a:r>
              <a:rPr lang="en-US" sz="1600" dirty="0">
                <a:latin typeface="+mn-lt"/>
                <a:ea typeface="Gibson" pitchFamily="2" charset="0"/>
              </a:rPr>
              <a:t>   </a:t>
            </a:r>
          </a:p>
          <a:p>
            <a:r>
              <a:rPr lang="en-US" sz="1600" dirty="0">
                <a:latin typeface="+mn-lt"/>
                <a:ea typeface="Gibson" pitchFamily="2" charset="0"/>
              </a:rPr>
              <a:t>├── data/  </a:t>
            </a:r>
          </a:p>
          <a:p>
            <a:r>
              <a:rPr lang="en-US" sz="1600" dirty="0">
                <a:latin typeface="+mn-lt"/>
                <a:ea typeface="Gibson" pitchFamily="2" charset="0"/>
              </a:rPr>
              <a:t>│   ├── processed/  </a:t>
            </a:r>
          </a:p>
          <a:p>
            <a:r>
              <a:rPr lang="en-US" sz="1600" dirty="0">
                <a:latin typeface="+mn-lt"/>
                <a:ea typeface="Gibson" pitchFamily="2" charset="0"/>
              </a:rPr>
              <a:t>│   └── raw/  </a:t>
            </a:r>
          </a:p>
          <a:p>
            <a:r>
              <a:rPr lang="en-US" sz="1600" dirty="0">
                <a:latin typeface="+mn-lt"/>
                <a:ea typeface="Gibson" pitchFamily="2" charset="0"/>
              </a:rPr>
              <a:t>├── manuscript/  </a:t>
            </a:r>
          </a:p>
          <a:p>
            <a:r>
              <a:rPr lang="en-US" sz="1600" dirty="0">
                <a:latin typeface="+mn-lt"/>
                <a:ea typeface="Gibson" pitchFamily="2" charset="0"/>
              </a:rPr>
              <a:t>├── output/  </a:t>
            </a:r>
          </a:p>
          <a:p>
            <a:r>
              <a:rPr lang="en-US" sz="1600" dirty="0">
                <a:latin typeface="+mn-lt"/>
                <a:ea typeface="Gibson" pitchFamily="2" charset="0"/>
              </a:rPr>
              <a:t>│   └── figures/  </a:t>
            </a:r>
          </a:p>
          <a:p>
            <a:r>
              <a:rPr lang="en-US" sz="1600" dirty="0">
                <a:latin typeface="+mn-lt"/>
                <a:ea typeface="Gibson" pitchFamily="2" charset="0"/>
              </a:rPr>
              <a:t>│       ├── exploratory/  </a:t>
            </a:r>
          </a:p>
          <a:p>
            <a:r>
              <a:rPr lang="en-US" sz="1600" dirty="0">
                <a:latin typeface="+mn-lt"/>
                <a:ea typeface="Gibson" pitchFamily="2" charset="0"/>
              </a:rPr>
              <a:t>│       └── final/  </a:t>
            </a:r>
          </a:p>
          <a:p>
            <a:r>
              <a:rPr lang="en-US" sz="1600" dirty="0">
                <a:latin typeface="+mn-lt"/>
                <a:ea typeface="Gibson" pitchFamily="2" charset="0"/>
              </a:rPr>
              <a:t>└── scripts/ </a:t>
            </a:r>
          </a:p>
        </p:txBody>
      </p:sp>
      <p:sp>
        <p:nvSpPr>
          <p:cNvPr id="14" name="TextBox 13">
            <a:extLst>
              <a:ext uri="{FF2B5EF4-FFF2-40B4-BE49-F238E27FC236}">
                <a16:creationId xmlns:a16="http://schemas.microsoft.com/office/drawing/2014/main" id="{CA78AB47-21A9-B1D5-6386-F336097B6ACB}"/>
              </a:ext>
            </a:extLst>
          </p:cNvPr>
          <p:cNvSpPr txBox="1"/>
          <p:nvPr/>
        </p:nvSpPr>
        <p:spPr>
          <a:xfrm>
            <a:off x="5047991" y="1370979"/>
            <a:ext cx="2049456" cy="2554545"/>
          </a:xfrm>
          <a:prstGeom prst="rect">
            <a:avLst/>
          </a:prstGeom>
          <a:noFill/>
        </p:spPr>
        <p:txBody>
          <a:bodyPr wrap="square">
            <a:spAutoFit/>
          </a:bodyPr>
          <a:lstStyle/>
          <a:p>
            <a:r>
              <a:rPr lang="en-US" sz="1600" b="1" dirty="0">
                <a:latin typeface="+mj-lt"/>
                <a:ea typeface="Gibson" pitchFamily="2" charset="0"/>
              </a:rPr>
              <a:t>Example 2</a:t>
            </a:r>
            <a:r>
              <a:rPr lang="en-US" sz="1600" dirty="0">
                <a:latin typeface="+mj-lt"/>
                <a:ea typeface="Gibson" pitchFamily="2" charset="0"/>
              </a:rPr>
              <a:t>   </a:t>
            </a:r>
          </a:p>
          <a:p>
            <a:r>
              <a:rPr lang="en-US" sz="1600" dirty="0">
                <a:latin typeface="+mj-lt"/>
                <a:ea typeface="Gibson" pitchFamily="2" charset="0"/>
                <a:cs typeface="Arial" panose="020B0604020202020204" pitchFamily="34" charset="0"/>
              </a:rPr>
              <a:t>├── analyses/  </a:t>
            </a:r>
          </a:p>
          <a:p>
            <a:r>
              <a:rPr lang="en-US" sz="1600" dirty="0">
                <a:latin typeface="+mj-lt"/>
                <a:ea typeface="Gibson" pitchFamily="2" charset="0"/>
                <a:cs typeface="Arial" panose="020B0604020202020204" pitchFamily="34" charset="0"/>
              </a:rPr>
              <a:t>├── data/  </a:t>
            </a:r>
          </a:p>
          <a:p>
            <a:r>
              <a:rPr lang="en-US" sz="1600" dirty="0">
                <a:latin typeface="+mj-lt"/>
                <a:ea typeface="Gibson" pitchFamily="2" charset="0"/>
                <a:cs typeface="Arial" panose="020B0604020202020204" pitchFamily="34" charset="0"/>
              </a:rPr>
              <a:t>├── data-raw/  </a:t>
            </a:r>
          </a:p>
          <a:p>
            <a:r>
              <a:rPr lang="en-US" sz="1600" dirty="0">
                <a:latin typeface="+mj-lt"/>
                <a:ea typeface="Gibson" pitchFamily="2" charset="0"/>
                <a:cs typeface="Arial" panose="020B0604020202020204" pitchFamily="34" charset="0"/>
              </a:rPr>
              <a:t>├── docs/  </a:t>
            </a:r>
          </a:p>
          <a:p>
            <a:r>
              <a:rPr lang="en-US" sz="1600" dirty="0">
                <a:latin typeface="+mj-lt"/>
                <a:ea typeface="Gibson" pitchFamily="2" charset="0"/>
                <a:cs typeface="Arial" panose="020B0604020202020204" pitchFamily="34" charset="0"/>
              </a:rPr>
              <a:t>├── </a:t>
            </a:r>
            <a:r>
              <a:rPr lang="en-US" sz="1600" dirty="0" err="1">
                <a:latin typeface="+mj-lt"/>
                <a:ea typeface="Gibson" pitchFamily="2" charset="0"/>
                <a:cs typeface="Arial" panose="020B0604020202020204" pitchFamily="34" charset="0"/>
              </a:rPr>
              <a:t>inst</a:t>
            </a:r>
            <a:r>
              <a:rPr lang="en-US" sz="1600" dirty="0">
                <a:latin typeface="+mj-lt"/>
                <a:ea typeface="Gibson" pitchFamily="2" charset="0"/>
                <a:cs typeface="Arial" panose="020B0604020202020204" pitchFamily="34" charset="0"/>
              </a:rPr>
              <a:t>/  </a:t>
            </a:r>
          </a:p>
          <a:p>
            <a:r>
              <a:rPr lang="en-US" sz="1600" dirty="0">
                <a:latin typeface="+mj-lt"/>
                <a:ea typeface="Gibson" pitchFamily="2" charset="0"/>
                <a:cs typeface="Arial" panose="020B0604020202020204" pitchFamily="34" charset="0"/>
              </a:rPr>
              <a:t>├── man/  </a:t>
            </a:r>
          </a:p>
          <a:p>
            <a:r>
              <a:rPr lang="en-US" sz="1600" dirty="0">
                <a:latin typeface="+mj-lt"/>
                <a:ea typeface="Gibson" pitchFamily="2" charset="0"/>
                <a:cs typeface="Arial" panose="020B0604020202020204" pitchFamily="34" charset="0"/>
              </a:rPr>
              <a:t>├── manuscript/  </a:t>
            </a:r>
          </a:p>
          <a:p>
            <a:r>
              <a:rPr lang="en-US" sz="1600" dirty="0">
                <a:latin typeface="+mj-lt"/>
                <a:ea typeface="Gibson" pitchFamily="2" charset="0"/>
                <a:cs typeface="Arial" panose="020B0604020202020204" pitchFamily="34" charset="0"/>
              </a:rPr>
              <a:t>├── R/  </a:t>
            </a:r>
          </a:p>
          <a:p>
            <a:r>
              <a:rPr lang="en-US" sz="1600" dirty="0">
                <a:latin typeface="+mj-lt"/>
                <a:ea typeface="Gibson" pitchFamily="2" charset="0"/>
                <a:cs typeface="Arial" panose="020B0604020202020204" pitchFamily="34" charset="0"/>
              </a:rPr>
              <a:t>└── tests/ </a:t>
            </a:r>
          </a:p>
        </p:txBody>
      </p:sp>
      <p:sp>
        <p:nvSpPr>
          <p:cNvPr id="17" name="TextBox 16">
            <a:extLst>
              <a:ext uri="{FF2B5EF4-FFF2-40B4-BE49-F238E27FC236}">
                <a16:creationId xmlns:a16="http://schemas.microsoft.com/office/drawing/2014/main" id="{EC94EE5F-5122-0923-5C5B-DF313CAB676C}"/>
              </a:ext>
            </a:extLst>
          </p:cNvPr>
          <p:cNvSpPr txBox="1"/>
          <p:nvPr/>
        </p:nvSpPr>
        <p:spPr>
          <a:xfrm>
            <a:off x="7004447" y="1356070"/>
            <a:ext cx="2139553" cy="3046988"/>
          </a:xfrm>
          <a:prstGeom prst="rect">
            <a:avLst/>
          </a:prstGeom>
          <a:noFill/>
        </p:spPr>
        <p:txBody>
          <a:bodyPr wrap="square">
            <a:spAutoFit/>
          </a:bodyPr>
          <a:lstStyle/>
          <a:p>
            <a:r>
              <a:rPr lang="en-US" sz="1600" b="1" dirty="0">
                <a:latin typeface="+mn-lt"/>
                <a:ea typeface="Gibson" pitchFamily="2" charset="0"/>
              </a:rPr>
              <a:t>Example 3</a:t>
            </a:r>
          </a:p>
          <a:p>
            <a:r>
              <a:rPr lang="en-US" sz="1600" dirty="0">
                <a:latin typeface="+mn-lt"/>
                <a:ea typeface="Gibson" pitchFamily="2" charset="0"/>
              </a:rPr>
              <a:t>├── data/  </a:t>
            </a:r>
          </a:p>
          <a:p>
            <a:r>
              <a:rPr lang="en-US" sz="1600" dirty="0">
                <a:latin typeface="+mn-lt"/>
                <a:ea typeface="Gibson" pitchFamily="2" charset="0"/>
              </a:rPr>
              <a:t>├── data-raw/  </a:t>
            </a:r>
          </a:p>
          <a:p>
            <a:r>
              <a:rPr lang="en-US" sz="1600" dirty="0">
                <a:latin typeface="+mn-lt"/>
                <a:ea typeface="Gibson" pitchFamily="2" charset="0"/>
              </a:rPr>
              <a:t>├── docs/  </a:t>
            </a:r>
          </a:p>
          <a:p>
            <a:r>
              <a:rPr lang="en-US" sz="1600" dirty="0">
                <a:latin typeface="+mn-lt"/>
                <a:ea typeface="Gibson" pitchFamily="2" charset="0"/>
              </a:rPr>
              <a:t>├── experiments/  </a:t>
            </a:r>
          </a:p>
          <a:p>
            <a:r>
              <a:rPr lang="en-US" sz="1600" dirty="0">
                <a:latin typeface="+mn-lt"/>
                <a:ea typeface="Gibson" pitchFamily="2" charset="0"/>
              </a:rPr>
              <a:t>├── man/  </a:t>
            </a:r>
          </a:p>
          <a:p>
            <a:r>
              <a:rPr lang="en-US" sz="1600" dirty="0">
                <a:latin typeface="+mn-lt"/>
                <a:ea typeface="Gibson" pitchFamily="2" charset="0"/>
              </a:rPr>
              <a:t>├── manuscripts/  </a:t>
            </a:r>
          </a:p>
          <a:p>
            <a:r>
              <a:rPr lang="en-US" sz="1600" dirty="0">
                <a:latin typeface="+mn-lt"/>
                <a:ea typeface="Gibson" pitchFamily="2" charset="0"/>
              </a:rPr>
              <a:t>├── model/  </a:t>
            </a:r>
          </a:p>
          <a:p>
            <a:r>
              <a:rPr lang="en-US" sz="1600" dirty="0">
                <a:latin typeface="+mn-lt"/>
                <a:ea typeface="Gibson" pitchFamily="2" charset="0"/>
              </a:rPr>
              <a:t>├── posters/  </a:t>
            </a:r>
          </a:p>
          <a:p>
            <a:r>
              <a:rPr lang="en-US" sz="1600" dirty="0">
                <a:latin typeface="+mn-lt"/>
                <a:ea typeface="Gibson" pitchFamily="2" charset="0"/>
              </a:rPr>
              <a:t>├── R/  </a:t>
            </a:r>
          </a:p>
          <a:p>
            <a:r>
              <a:rPr lang="en-US" sz="1600" dirty="0">
                <a:latin typeface="+mn-lt"/>
                <a:ea typeface="Gibson" pitchFamily="2" charset="0"/>
              </a:rPr>
              <a:t>├── slides/  </a:t>
            </a:r>
          </a:p>
          <a:p>
            <a:r>
              <a:rPr lang="en-US" sz="1600" dirty="0">
                <a:latin typeface="+mn-lt"/>
                <a:ea typeface="Gibson" pitchFamily="2" charset="0"/>
              </a:rPr>
              <a:t>└── vignettes/ </a:t>
            </a:r>
          </a:p>
        </p:txBody>
      </p:sp>
      <p:pic>
        <p:nvPicPr>
          <p:cNvPr id="5126" name="Picture 6" descr="sketchy sticker">
            <a:extLst>
              <a:ext uri="{FF2B5EF4-FFF2-40B4-BE49-F238E27FC236}">
                <a16:creationId xmlns:a16="http://schemas.microsoft.com/office/drawing/2014/main" id="{C40E0064-669A-A975-CF70-375CB3A3C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92" y="3410402"/>
            <a:ext cx="1154877" cy="133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P spid="14" grpId="0"/>
      <p:bldP spid="1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826B-0EB0-7E63-6C44-5BB5A2EEDA69}"/>
              </a:ext>
            </a:extLst>
          </p:cNvPr>
          <p:cNvSpPr>
            <a:spLocks noGrp="1"/>
          </p:cNvSpPr>
          <p:nvPr>
            <p:ph type="title"/>
          </p:nvPr>
        </p:nvSpPr>
        <p:spPr/>
        <p:txBody>
          <a:bodyPr>
            <a:normAutofit/>
          </a:bodyPr>
          <a:lstStyle/>
          <a:p>
            <a:r>
              <a:rPr lang="en-US" sz="2400" dirty="0"/>
              <a:t>You as the collaborator then follow the same procedure</a:t>
            </a:r>
          </a:p>
        </p:txBody>
      </p:sp>
      <p:sp>
        <p:nvSpPr>
          <p:cNvPr id="3" name="Text Placeholder 2">
            <a:extLst>
              <a:ext uri="{FF2B5EF4-FFF2-40B4-BE49-F238E27FC236}">
                <a16:creationId xmlns:a16="http://schemas.microsoft.com/office/drawing/2014/main" id="{8428A99A-71C4-1192-AEEF-493A94D5E6B2}"/>
              </a:ext>
            </a:extLst>
          </p:cNvPr>
          <p:cNvSpPr>
            <a:spLocks noGrp="1"/>
          </p:cNvSpPr>
          <p:nvPr>
            <p:ph type="body" idx="1"/>
          </p:nvPr>
        </p:nvSpPr>
        <p:spPr/>
        <p:txBody>
          <a:bodyPr/>
          <a:lstStyle/>
          <a:p>
            <a:r>
              <a:rPr lang="en-US" dirty="0"/>
              <a:t>Clone your </a:t>
            </a:r>
            <a:r>
              <a:rPr lang="en-US" b="1" dirty="0"/>
              <a:t>forked</a:t>
            </a:r>
            <a:r>
              <a:rPr lang="en-US" dirty="0"/>
              <a:t> repository and make any changes</a:t>
            </a:r>
          </a:p>
        </p:txBody>
      </p:sp>
      <p:sp>
        <p:nvSpPr>
          <p:cNvPr id="4" name="Subtitle 3">
            <a:extLst>
              <a:ext uri="{FF2B5EF4-FFF2-40B4-BE49-F238E27FC236}">
                <a16:creationId xmlns:a16="http://schemas.microsoft.com/office/drawing/2014/main" id="{A8ED2189-5F8F-A9B4-0A45-6FD2AB5BFF7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5E87990-24AA-D224-727C-8EB97ADD539D}"/>
              </a:ext>
            </a:extLst>
          </p:cNvPr>
          <p:cNvSpPr>
            <a:spLocks noGrp="1"/>
          </p:cNvSpPr>
          <p:nvPr>
            <p:ph type="sldNum" idx="12"/>
          </p:nvPr>
        </p:nvSpPr>
        <p:spPr/>
        <p:txBody>
          <a:bodyPr/>
          <a:lstStyle/>
          <a:p>
            <a:fld id="{00000000-1234-1234-1234-123412341234}" type="slidenum">
              <a:rPr lang="en" smtClean="0"/>
              <a:pPr/>
              <a:t>110</a:t>
            </a:fld>
            <a:endParaRPr lang="en" dirty="0"/>
          </a:p>
        </p:txBody>
      </p:sp>
      <p:pic>
        <p:nvPicPr>
          <p:cNvPr id="6" name="Picture 2">
            <a:extLst>
              <a:ext uri="{FF2B5EF4-FFF2-40B4-BE49-F238E27FC236}">
                <a16:creationId xmlns:a16="http://schemas.microsoft.com/office/drawing/2014/main" id="{506235D8-CF16-D163-4B96-53BB7EB82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2304305"/>
            <a:ext cx="836295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27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5724-BE5D-F53C-166D-D9330B7CD6F7}"/>
              </a:ext>
            </a:extLst>
          </p:cNvPr>
          <p:cNvSpPr>
            <a:spLocks noGrp="1"/>
          </p:cNvSpPr>
          <p:nvPr>
            <p:ph type="title"/>
          </p:nvPr>
        </p:nvSpPr>
        <p:spPr/>
        <p:txBody>
          <a:bodyPr>
            <a:normAutofit/>
          </a:bodyPr>
          <a:lstStyle/>
          <a:p>
            <a:r>
              <a:rPr lang="en-US" sz="2400" dirty="0"/>
              <a:t>After the collaborator makes a push with their changes</a:t>
            </a:r>
          </a:p>
        </p:txBody>
      </p:sp>
      <p:sp>
        <p:nvSpPr>
          <p:cNvPr id="4" name="Subtitle 3">
            <a:extLst>
              <a:ext uri="{FF2B5EF4-FFF2-40B4-BE49-F238E27FC236}">
                <a16:creationId xmlns:a16="http://schemas.microsoft.com/office/drawing/2014/main" id="{D52D973F-7CA3-26CE-7A90-717A686568FE}"/>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B18A4A6A-6609-90FA-D1B1-E93E32101ADE}"/>
              </a:ext>
            </a:extLst>
          </p:cNvPr>
          <p:cNvSpPr>
            <a:spLocks noGrp="1"/>
          </p:cNvSpPr>
          <p:nvPr>
            <p:ph type="sldNum" idx="12"/>
          </p:nvPr>
        </p:nvSpPr>
        <p:spPr/>
        <p:txBody>
          <a:bodyPr/>
          <a:lstStyle/>
          <a:p>
            <a:fld id="{00000000-1234-1234-1234-123412341234}" type="slidenum">
              <a:rPr lang="en" smtClean="0"/>
              <a:pPr/>
              <a:t>111</a:t>
            </a:fld>
            <a:endParaRPr lang="en" dirty="0"/>
          </a:p>
        </p:txBody>
      </p:sp>
      <p:pic>
        <p:nvPicPr>
          <p:cNvPr id="7" name="Picture 6">
            <a:extLst>
              <a:ext uri="{FF2B5EF4-FFF2-40B4-BE49-F238E27FC236}">
                <a16:creationId xmlns:a16="http://schemas.microsoft.com/office/drawing/2014/main" id="{C7A206F8-09FC-F94E-F724-04AFDB9EE10C}"/>
              </a:ext>
            </a:extLst>
          </p:cNvPr>
          <p:cNvPicPr>
            <a:picLocks noChangeAspect="1"/>
          </p:cNvPicPr>
          <p:nvPr/>
        </p:nvPicPr>
        <p:blipFill>
          <a:blip r:embed="rId2"/>
          <a:stretch>
            <a:fillRect/>
          </a:stretch>
        </p:blipFill>
        <p:spPr>
          <a:xfrm>
            <a:off x="543046" y="1558398"/>
            <a:ext cx="7884928" cy="2444672"/>
          </a:xfrm>
          <a:prstGeom prst="rect">
            <a:avLst/>
          </a:prstGeom>
        </p:spPr>
      </p:pic>
      <p:sp>
        <p:nvSpPr>
          <p:cNvPr id="8" name="Rectangle 7">
            <a:extLst>
              <a:ext uri="{FF2B5EF4-FFF2-40B4-BE49-F238E27FC236}">
                <a16:creationId xmlns:a16="http://schemas.microsoft.com/office/drawing/2014/main" id="{10A9702E-CEA2-5EED-4DE9-A782293A3F61}"/>
              </a:ext>
            </a:extLst>
          </p:cNvPr>
          <p:cNvSpPr/>
          <p:nvPr/>
        </p:nvSpPr>
        <p:spPr>
          <a:xfrm>
            <a:off x="761453" y="2993232"/>
            <a:ext cx="3910560"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D8FFBB-95FC-E3D2-FC0F-4E90A3653EBC}"/>
              </a:ext>
            </a:extLst>
          </p:cNvPr>
          <p:cNvSpPr/>
          <p:nvPr/>
        </p:nvSpPr>
        <p:spPr>
          <a:xfrm>
            <a:off x="5907881" y="2993232"/>
            <a:ext cx="1181647"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82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B1DD-9A05-0268-0268-C591DBFC056D}"/>
              </a:ext>
            </a:extLst>
          </p:cNvPr>
          <p:cNvSpPr>
            <a:spLocks noGrp="1"/>
          </p:cNvSpPr>
          <p:nvPr>
            <p:ph type="title"/>
          </p:nvPr>
        </p:nvSpPr>
        <p:spPr/>
        <p:txBody>
          <a:bodyPr>
            <a:normAutofit/>
          </a:bodyPr>
          <a:lstStyle/>
          <a:p>
            <a:r>
              <a:rPr lang="en-US" sz="2400" dirty="0"/>
              <a:t>Make a pull request to share your changes with Partner 1</a:t>
            </a:r>
          </a:p>
        </p:txBody>
      </p:sp>
      <p:sp>
        <p:nvSpPr>
          <p:cNvPr id="4" name="Subtitle 3">
            <a:extLst>
              <a:ext uri="{FF2B5EF4-FFF2-40B4-BE49-F238E27FC236}">
                <a16:creationId xmlns:a16="http://schemas.microsoft.com/office/drawing/2014/main" id="{9E3ADA6D-DC59-6A1E-47AB-54D3EA07E7C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EFF90C4-43D4-3342-8A3E-0637AD745244}"/>
              </a:ext>
            </a:extLst>
          </p:cNvPr>
          <p:cNvSpPr>
            <a:spLocks noGrp="1"/>
          </p:cNvSpPr>
          <p:nvPr>
            <p:ph type="sldNum" idx="12"/>
          </p:nvPr>
        </p:nvSpPr>
        <p:spPr/>
        <p:txBody>
          <a:bodyPr/>
          <a:lstStyle/>
          <a:p>
            <a:fld id="{00000000-1234-1234-1234-123412341234}" type="slidenum">
              <a:rPr lang="en" smtClean="0"/>
              <a:pPr/>
              <a:t>112</a:t>
            </a:fld>
            <a:endParaRPr lang="en" dirty="0"/>
          </a:p>
        </p:txBody>
      </p:sp>
      <p:pic>
        <p:nvPicPr>
          <p:cNvPr id="7" name="Picture 6">
            <a:extLst>
              <a:ext uri="{FF2B5EF4-FFF2-40B4-BE49-F238E27FC236}">
                <a16:creationId xmlns:a16="http://schemas.microsoft.com/office/drawing/2014/main" id="{B7BC7821-1590-55F7-55C9-D8BF9F29591C}"/>
              </a:ext>
            </a:extLst>
          </p:cNvPr>
          <p:cNvPicPr>
            <a:picLocks noChangeAspect="1"/>
          </p:cNvPicPr>
          <p:nvPr/>
        </p:nvPicPr>
        <p:blipFill>
          <a:blip r:embed="rId2"/>
          <a:stretch>
            <a:fillRect/>
          </a:stretch>
        </p:blipFill>
        <p:spPr>
          <a:xfrm>
            <a:off x="264581" y="1380202"/>
            <a:ext cx="8379619" cy="3218259"/>
          </a:xfrm>
          <a:prstGeom prst="rect">
            <a:avLst/>
          </a:prstGeom>
        </p:spPr>
      </p:pic>
      <p:sp>
        <p:nvSpPr>
          <p:cNvPr id="8" name="Rectangle 7">
            <a:extLst>
              <a:ext uri="{FF2B5EF4-FFF2-40B4-BE49-F238E27FC236}">
                <a16:creationId xmlns:a16="http://schemas.microsoft.com/office/drawing/2014/main" id="{2A42250C-D06D-2676-AE1B-C1274D6FC27F}"/>
              </a:ext>
            </a:extLst>
          </p:cNvPr>
          <p:cNvSpPr/>
          <p:nvPr/>
        </p:nvSpPr>
        <p:spPr>
          <a:xfrm>
            <a:off x="5893595" y="2807164"/>
            <a:ext cx="1181647"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93B1FA-6135-2439-EF5A-D2EAD0040A1A}"/>
              </a:ext>
            </a:extLst>
          </p:cNvPr>
          <p:cNvSpPr/>
          <p:nvPr/>
        </p:nvSpPr>
        <p:spPr>
          <a:xfrm>
            <a:off x="2771773" y="3986213"/>
            <a:ext cx="4393407" cy="46434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03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420B-6769-C320-8CA5-A71DF71C54E8}"/>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8DFE8008-A784-7D0E-E0D0-64B79EE809E9}"/>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9652DD52-C1E1-18D5-8055-A80199CACE2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D24D91A-64E7-A294-18C7-C58BBBA6E7E9}"/>
              </a:ext>
            </a:extLst>
          </p:cNvPr>
          <p:cNvSpPr>
            <a:spLocks noGrp="1"/>
          </p:cNvSpPr>
          <p:nvPr>
            <p:ph type="sldNum" idx="12"/>
          </p:nvPr>
        </p:nvSpPr>
        <p:spPr/>
        <p:txBody>
          <a:bodyPr/>
          <a:lstStyle/>
          <a:p>
            <a:fld id="{00000000-1234-1234-1234-123412341234}" type="slidenum">
              <a:rPr lang="en" smtClean="0"/>
              <a:pPr/>
              <a:t>113</a:t>
            </a:fld>
            <a:endParaRPr lang="en" dirty="0"/>
          </a:p>
        </p:txBody>
      </p:sp>
      <p:pic>
        <p:nvPicPr>
          <p:cNvPr id="7" name="Picture 6">
            <a:extLst>
              <a:ext uri="{FF2B5EF4-FFF2-40B4-BE49-F238E27FC236}">
                <a16:creationId xmlns:a16="http://schemas.microsoft.com/office/drawing/2014/main" id="{AE3C41D9-1E8C-430B-2F77-30F24643E1E8}"/>
              </a:ext>
            </a:extLst>
          </p:cNvPr>
          <p:cNvPicPr>
            <a:picLocks noChangeAspect="1"/>
          </p:cNvPicPr>
          <p:nvPr/>
        </p:nvPicPr>
        <p:blipFill>
          <a:blip r:embed="rId2"/>
          <a:stretch>
            <a:fillRect/>
          </a:stretch>
        </p:blipFill>
        <p:spPr>
          <a:xfrm>
            <a:off x="0" y="77311"/>
            <a:ext cx="9144000" cy="4988878"/>
          </a:xfrm>
          <a:prstGeom prst="rect">
            <a:avLst/>
          </a:prstGeom>
        </p:spPr>
      </p:pic>
      <p:sp>
        <p:nvSpPr>
          <p:cNvPr id="8" name="Rectangle 7">
            <a:extLst>
              <a:ext uri="{FF2B5EF4-FFF2-40B4-BE49-F238E27FC236}">
                <a16:creationId xmlns:a16="http://schemas.microsoft.com/office/drawing/2014/main" id="{CCBB5957-AF38-58C3-1F7E-19DF8CEFC80C}"/>
              </a:ext>
            </a:extLst>
          </p:cNvPr>
          <p:cNvSpPr/>
          <p:nvPr/>
        </p:nvSpPr>
        <p:spPr>
          <a:xfrm>
            <a:off x="311700" y="1034211"/>
            <a:ext cx="4393407" cy="27309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985732-EF70-2455-EBE9-BAD0B1C9B870}"/>
              </a:ext>
            </a:extLst>
          </p:cNvPr>
          <p:cNvSpPr/>
          <p:nvPr/>
        </p:nvSpPr>
        <p:spPr>
          <a:xfrm>
            <a:off x="3050380" y="4568875"/>
            <a:ext cx="3450433" cy="361771"/>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96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4E669-23B5-8998-EDD4-2D17EB0FFFBA}"/>
              </a:ext>
            </a:extLst>
          </p:cNvPr>
          <p:cNvSpPr>
            <a:spLocks noGrp="1"/>
          </p:cNvSpPr>
          <p:nvPr>
            <p:ph type="title"/>
          </p:nvPr>
        </p:nvSpPr>
        <p:spPr>
          <a:xfrm>
            <a:off x="139450" y="272071"/>
            <a:ext cx="8946600" cy="572700"/>
          </a:xfrm>
        </p:spPr>
        <p:txBody>
          <a:bodyPr>
            <a:noAutofit/>
          </a:bodyPr>
          <a:lstStyle/>
          <a:p>
            <a:r>
              <a:rPr lang="en-US" sz="1800" dirty="0"/>
              <a:t>Partner 1 (the owner of the repository) can assess if they want to accept changes proposed</a:t>
            </a:r>
          </a:p>
        </p:txBody>
      </p:sp>
      <p:sp>
        <p:nvSpPr>
          <p:cNvPr id="3" name="Text Placeholder 2">
            <a:extLst>
              <a:ext uri="{FF2B5EF4-FFF2-40B4-BE49-F238E27FC236}">
                <a16:creationId xmlns:a16="http://schemas.microsoft.com/office/drawing/2014/main" id="{D674C24F-542F-4A16-D4FD-49C4B69B4671}"/>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60A94C48-032C-8398-FD5B-DFA0039F53E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FAF81110-68DF-F9B1-A919-E72AE79923D5}"/>
              </a:ext>
            </a:extLst>
          </p:cNvPr>
          <p:cNvSpPr>
            <a:spLocks noGrp="1"/>
          </p:cNvSpPr>
          <p:nvPr>
            <p:ph type="sldNum" idx="12"/>
          </p:nvPr>
        </p:nvSpPr>
        <p:spPr/>
        <p:txBody>
          <a:bodyPr/>
          <a:lstStyle/>
          <a:p>
            <a:fld id="{00000000-1234-1234-1234-123412341234}" type="slidenum">
              <a:rPr lang="en" smtClean="0"/>
              <a:pPr/>
              <a:t>114</a:t>
            </a:fld>
            <a:endParaRPr lang="en" dirty="0"/>
          </a:p>
        </p:txBody>
      </p:sp>
      <p:pic>
        <p:nvPicPr>
          <p:cNvPr id="7" name="Picture 6">
            <a:extLst>
              <a:ext uri="{FF2B5EF4-FFF2-40B4-BE49-F238E27FC236}">
                <a16:creationId xmlns:a16="http://schemas.microsoft.com/office/drawing/2014/main" id="{D18AF3C3-9C98-1E23-6519-84F9A621ED5B}"/>
              </a:ext>
            </a:extLst>
          </p:cNvPr>
          <p:cNvPicPr>
            <a:picLocks noChangeAspect="1"/>
          </p:cNvPicPr>
          <p:nvPr/>
        </p:nvPicPr>
        <p:blipFill>
          <a:blip r:embed="rId2"/>
          <a:stretch>
            <a:fillRect/>
          </a:stretch>
        </p:blipFill>
        <p:spPr>
          <a:xfrm>
            <a:off x="0" y="960171"/>
            <a:ext cx="9144000" cy="3897058"/>
          </a:xfrm>
          <a:prstGeom prst="rect">
            <a:avLst/>
          </a:prstGeom>
        </p:spPr>
      </p:pic>
      <p:sp>
        <p:nvSpPr>
          <p:cNvPr id="8" name="Rectangle 7">
            <a:extLst>
              <a:ext uri="{FF2B5EF4-FFF2-40B4-BE49-F238E27FC236}">
                <a16:creationId xmlns:a16="http://schemas.microsoft.com/office/drawing/2014/main" id="{1ACC2483-1EB1-76D3-78BD-D2756DADC4AA}"/>
              </a:ext>
            </a:extLst>
          </p:cNvPr>
          <p:cNvSpPr/>
          <p:nvPr/>
        </p:nvSpPr>
        <p:spPr>
          <a:xfrm>
            <a:off x="1728787" y="4344675"/>
            <a:ext cx="1700214" cy="33960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a:extLst>
            <a:ext uri="{FF2B5EF4-FFF2-40B4-BE49-F238E27FC236}">
              <a16:creationId xmlns:a16="http://schemas.microsoft.com/office/drawing/2014/main" id="{9EE10025-91D6-101B-0292-50A2ACF9F855}"/>
            </a:ext>
          </a:extLst>
        </p:cNvPr>
        <p:cNvGrpSpPr/>
        <p:nvPr/>
      </p:nvGrpSpPr>
      <p:grpSpPr>
        <a:xfrm>
          <a:off x="0" y="0"/>
          <a:ext cx="0" cy="0"/>
          <a:chOff x="0" y="0"/>
          <a:chExt cx="0" cy="0"/>
        </a:xfrm>
      </p:grpSpPr>
      <p:sp>
        <p:nvSpPr>
          <p:cNvPr id="129" name="Google Shape;129;p26">
            <a:extLst>
              <a:ext uri="{FF2B5EF4-FFF2-40B4-BE49-F238E27FC236}">
                <a16:creationId xmlns:a16="http://schemas.microsoft.com/office/drawing/2014/main" id="{387EE941-0AA7-9AE7-0E45-487750A066FA}"/>
              </a:ext>
            </a:extLst>
          </p:cNvPr>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tx1"/>
                </a:solidFill>
                <a:latin typeface="Gibson" pitchFamily="2" charset="0"/>
                <a:ea typeface="Gibson" pitchFamily="2" charset="0"/>
                <a:cs typeface="DM Sans Light"/>
                <a:sym typeface="DM Sans Light"/>
              </a:rPr>
              <a:t>What is reproducibility?</a:t>
            </a:r>
            <a:endParaRPr sz="2200" dirty="0">
              <a:solidFill>
                <a:schemeClr val="tx1"/>
              </a:solidFill>
              <a:latin typeface="Gibson" pitchFamily="2" charset="0"/>
              <a:ea typeface="Gibson" pitchFamily="2" charset="0"/>
              <a:cs typeface="DM Sans Light"/>
              <a:sym typeface="DM Sans Light"/>
            </a:endParaRPr>
          </a:p>
        </p:txBody>
      </p:sp>
      <p:sp>
        <p:nvSpPr>
          <p:cNvPr id="130" name="Google Shape;130;p26">
            <a:extLst>
              <a:ext uri="{FF2B5EF4-FFF2-40B4-BE49-F238E27FC236}">
                <a16:creationId xmlns:a16="http://schemas.microsoft.com/office/drawing/2014/main" id="{39E23128-8772-149C-1B63-198ECD627382}"/>
              </a:ext>
            </a:extLst>
          </p:cNvPr>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tx1"/>
                </a:solidFill>
                <a:latin typeface="Gibson" pitchFamily="2" charset="0"/>
                <a:ea typeface="Gibson" pitchFamily="2" charset="0"/>
                <a:cs typeface="DM Sans Light"/>
                <a:sym typeface="DM Sans Light"/>
              </a:rPr>
              <a:t>Data &amp; code reproducibility</a:t>
            </a:r>
            <a:endParaRPr sz="2200" dirty="0">
              <a:solidFill>
                <a:schemeClr val="tx1"/>
              </a:solidFill>
              <a:latin typeface="Gibson" pitchFamily="2" charset="0"/>
              <a:ea typeface="Gibson" pitchFamily="2" charset="0"/>
              <a:cs typeface="DM Sans Light"/>
              <a:sym typeface="DM Sans Light"/>
            </a:endParaRPr>
          </a:p>
        </p:txBody>
      </p:sp>
      <p:sp>
        <p:nvSpPr>
          <p:cNvPr id="131" name="Google Shape;131;p26">
            <a:extLst>
              <a:ext uri="{FF2B5EF4-FFF2-40B4-BE49-F238E27FC236}">
                <a16:creationId xmlns:a16="http://schemas.microsoft.com/office/drawing/2014/main" id="{BE58431C-60D5-1E50-6B11-21FCA69CF144}"/>
              </a:ext>
            </a:extLst>
          </p:cNvPr>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tx1"/>
                </a:solidFill>
                <a:latin typeface="Gibson" pitchFamily="2" charset="0"/>
                <a:ea typeface="Gibson" pitchFamily="2" charset="0"/>
                <a:cs typeface="DM Sans Light"/>
                <a:sym typeface="DM Sans Light"/>
              </a:rPr>
              <a:t>Git &amp; version control</a:t>
            </a:r>
            <a:endParaRPr sz="2200" dirty="0">
              <a:solidFill>
                <a:schemeClr val="tx1"/>
              </a:solidFill>
              <a:latin typeface="Gibson" pitchFamily="2" charset="0"/>
              <a:ea typeface="Gibson" pitchFamily="2" charset="0"/>
              <a:cs typeface="DM Sans Light"/>
              <a:sym typeface="DM Sans Light"/>
            </a:endParaRPr>
          </a:p>
        </p:txBody>
      </p:sp>
      <p:sp>
        <p:nvSpPr>
          <p:cNvPr id="132" name="Google Shape;132;p26">
            <a:extLst>
              <a:ext uri="{FF2B5EF4-FFF2-40B4-BE49-F238E27FC236}">
                <a16:creationId xmlns:a16="http://schemas.microsoft.com/office/drawing/2014/main" id="{8FDE2831-43FB-6F1D-3D9B-B299C91D7EB8}"/>
              </a:ext>
            </a:extLst>
          </p:cNvPr>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tx1"/>
                </a:solidFill>
                <a:latin typeface="Gibson" pitchFamily="2" charset="0"/>
                <a:ea typeface="Gibson" pitchFamily="2" charset="0"/>
                <a:cs typeface="DM Sans"/>
                <a:sym typeface="DM Sans"/>
              </a:rPr>
              <a:t>02</a:t>
            </a:r>
            <a:endParaRPr sz="1600" dirty="0">
              <a:solidFill>
                <a:schemeClr val="tx1"/>
              </a:solidFill>
              <a:latin typeface="Gibson" pitchFamily="2" charset="0"/>
              <a:ea typeface="Gibson" pitchFamily="2" charset="0"/>
              <a:cs typeface="DM Sans"/>
              <a:sym typeface="DM Sans"/>
            </a:endParaRPr>
          </a:p>
        </p:txBody>
      </p:sp>
      <p:sp>
        <p:nvSpPr>
          <p:cNvPr id="133" name="Google Shape;133;p26">
            <a:extLst>
              <a:ext uri="{FF2B5EF4-FFF2-40B4-BE49-F238E27FC236}">
                <a16:creationId xmlns:a16="http://schemas.microsoft.com/office/drawing/2014/main" id="{8384F15F-3014-9AD5-349D-EF1029CD6B7E}"/>
              </a:ext>
            </a:extLst>
          </p:cNvPr>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chemeClr val="tx1"/>
                </a:solidFill>
                <a:latin typeface="Gibson" pitchFamily="2" charset="0"/>
                <a:ea typeface="Gibson" pitchFamily="2" charset="0"/>
                <a:cs typeface="DM Sans"/>
                <a:sym typeface="DM Sans"/>
              </a:rPr>
              <a:t>01</a:t>
            </a:r>
            <a:endParaRPr sz="3000" dirty="0">
              <a:solidFill>
                <a:schemeClr val="tx1"/>
              </a:solidFill>
              <a:latin typeface="Gibson" pitchFamily="2" charset="0"/>
              <a:ea typeface="Gibson" pitchFamily="2" charset="0"/>
              <a:cs typeface="DM Sans"/>
              <a:sym typeface="DM Sans"/>
            </a:endParaRPr>
          </a:p>
        </p:txBody>
      </p:sp>
      <p:sp>
        <p:nvSpPr>
          <p:cNvPr id="134" name="Google Shape;134;p26">
            <a:extLst>
              <a:ext uri="{FF2B5EF4-FFF2-40B4-BE49-F238E27FC236}">
                <a16:creationId xmlns:a16="http://schemas.microsoft.com/office/drawing/2014/main" id="{C57B006A-BDD3-8D9B-5C29-B6026100DA84}"/>
              </a:ext>
            </a:extLst>
          </p:cNvPr>
          <p:cNvSpPr txBox="1"/>
          <p:nvPr/>
        </p:nvSpPr>
        <p:spPr>
          <a:xfrm>
            <a:off x="2895100"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tx1"/>
                </a:solidFill>
                <a:latin typeface="Gibson" pitchFamily="2" charset="0"/>
                <a:ea typeface="Gibson" pitchFamily="2" charset="0"/>
                <a:cs typeface="DM Sans"/>
                <a:sym typeface="DM Sans"/>
              </a:rPr>
              <a:t>03</a:t>
            </a:r>
            <a:endParaRPr sz="1600" dirty="0">
              <a:solidFill>
                <a:schemeClr val="tx1"/>
              </a:solidFill>
              <a:latin typeface="Gibson" pitchFamily="2" charset="0"/>
              <a:ea typeface="Gibson" pitchFamily="2" charset="0"/>
              <a:cs typeface="DM Sans"/>
              <a:sym typeface="DM Sans"/>
            </a:endParaRPr>
          </a:p>
        </p:txBody>
      </p:sp>
      <p:cxnSp>
        <p:nvCxnSpPr>
          <p:cNvPr id="135" name="Google Shape;135;p26">
            <a:extLst>
              <a:ext uri="{FF2B5EF4-FFF2-40B4-BE49-F238E27FC236}">
                <a16:creationId xmlns:a16="http://schemas.microsoft.com/office/drawing/2014/main" id="{BB1E23B1-CF34-1559-701A-0717EA8D6A49}"/>
              </a:ext>
            </a:extLst>
          </p:cNvPr>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a:extLst>
              <a:ext uri="{FF2B5EF4-FFF2-40B4-BE49-F238E27FC236}">
                <a16:creationId xmlns:a16="http://schemas.microsoft.com/office/drawing/2014/main" id="{6B6A07EB-B699-851F-A01B-8085ED386B48}"/>
              </a:ext>
            </a:extLst>
          </p:cNvPr>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a:extLst>
              <a:ext uri="{FF2B5EF4-FFF2-40B4-BE49-F238E27FC236}">
                <a16:creationId xmlns:a16="http://schemas.microsoft.com/office/drawing/2014/main" id="{28D2BEE8-BDE7-279F-074A-58E001FB5BCF}"/>
              </a:ext>
            </a:extLst>
          </p:cNvPr>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tx1"/>
                </a:solidFill>
                <a:latin typeface="Gibson" pitchFamily="2" charset="0"/>
                <a:ea typeface="Gibson" pitchFamily="2" charset="0"/>
                <a:cs typeface="DM Sans"/>
                <a:sym typeface="DM Sans"/>
              </a:rPr>
              <a:t>04</a:t>
            </a:r>
            <a:endParaRPr sz="1600" dirty="0">
              <a:solidFill>
                <a:schemeClr val="tx1"/>
              </a:solidFill>
              <a:latin typeface="Gibson" pitchFamily="2" charset="0"/>
              <a:ea typeface="Gibson" pitchFamily="2" charset="0"/>
              <a:cs typeface="DM Sans"/>
              <a:sym typeface="DM Sans"/>
            </a:endParaRPr>
          </a:p>
        </p:txBody>
      </p:sp>
      <p:cxnSp>
        <p:nvCxnSpPr>
          <p:cNvPr id="138" name="Google Shape;138;p26">
            <a:extLst>
              <a:ext uri="{FF2B5EF4-FFF2-40B4-BE49-F238E27FC236}">
                <a16:creationId xmlns:a16="http://schemas.microsoft.com/office/drawing/2014/main" id="{DCC1C1E5-EDAF-0E1E-F04A-3BDE878C36CA}"/>
              </a:ext>
            </a:extLst>
          </p:cNvPr>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a:extLst>
              <a:ext uri="{FF2B5EF4-FFF2-40B4-BE49-F238E27FC236}">
                <a16:creationId xmlns:a16="http://schemas.microsoft.com/office/drawing/2014/main" id="{B2F18523-7931-F22C-38AB-B749A210CB30}"/>
              </a:ext>
            </a:extLst>
          </p:cNvPr>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tx1"/>
                </a:solidFill>
                <a:latin typeface="Gibson" pitchFamily="2" charset="0"/>
                <a:ea typeface="Gibson" pitchFamily="2" charset="0"/>
                <a:cs typeface="DM Sans Light"/>
                <a:sym typeface="DM Sans Light"/>
              </a:rPr>
              <a:t>Hands on: GitHub + R</a:t>
            </a:r>
            <a:endParaRPr sz="2200" dirty="0">
              <a:solidFill>
                <a:schemeClr val="tx1"/>
              </a:solidFill>
              <a:latin typeface="Gibson" pitchFamily="2" charset="0"/>
              <a:ea typeface="Gibson" pitchFamily="2" charset="0"/>
              <a:cs typeface="DM Sans Light"/>
              <a:sym typeface="DM Sans Light"/>
            </a:endParaRPr>
          </a:p>
        </p:txBody>
      </p:sp>
      <p:sp>
        <p:nvSpPr>
          <p:cNvPr id="2" name="Google Shape;128;p26">
            <a:extLst>
              <a:ext uri="{FF2B5EF4-FFF2-40B4-BE49-F238E27FC236}">
                <a16:creationId xmlns:a16="http://schemas.microsoft.com/office/drawing/2014/main" id="{3D7D8928-17AA-78EE-F18E-C9053E9314EE}"/>
              </a:ext>
            </a:extLst>
          </p:cNvPr>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Tree>
    <p:extLst>
      <p:ext uri="{BB962C8B-B14F-4D97-AF65-F5344CB8AC3E}">
        <p14:creationId xmlns:p14="http://schemas.microsoft.com/office/powerpoint/2010/main" val="22054240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0473C-3896-66E6-7D72-2357EBF6F229}"/>
              </a:ext>
            </a:extLst>
          </p:cNvPr>
          <p:cNvSpPr>
            <a:spLocks noGrp="1"/>
          </p:cNvSpPr>
          <p:nvPr>
            <p:ph type="title"/>
          </p:nvPr>
        </p:nvSpPr>
        <p:spPr/>
        <p:txBody>
          <a:bodyPr>
            <a:normAutofit/>
          </a:bodyPr>
          <a:lstStyle/>
          <a:p>
            <a:r>
              <a:rPr lang="en-US" sz="2400" dirty="0"/>
              <a:t>Summary</a:t>
            </a:r>
          </a:p>
        </p:txBody>
      </p:sp>
      <p:sp>
        <p:nvSpPr>
          <p:cNvPr id="3" name="Text Placeholder 2">
            <a:extLst>
              <a:ext uri="{FF2B5EF4-FFF2-40B4-BE49-F238E27FC236}">
                <a16:creationId xmlns:a16="http://schemas.microsoft.com/office/drawing/2014/main" id="{B78FF175-E243-6E4F-4880-5B3AE1027DA3}"/>
              </a:ext>
            </a:extLst>
          </p:cNvPr>
          <p:cNvSpPr>
            <a:spLocks noGrp="1"/>
          </p:cNvSpPr>
          <p:nvPr>
            <p:ph type="body" idx="1"/>
          </p:nvPr>
        </p:nvSpPr>
        <p:spPr/>
        <p:txBody>
          <a:bodyPr/>
          <a:lstStyle/>
          <a:p>
            <a:r>
              <a:rPr lang="en-US" dirty="0"/>
              <a:t>Basics of reproducibility</a:t>
            </a:r>
          </a:p>
          <a:p>
            <a:endParaRPr lang="en-US" dirty="0"/>
          </a:p>
          <a:p>
            <a:r>
              <a:rPr lang="en-US" dirty="0"/>
              <a:t>Adhere to reproducible data organization, storage, and naming conventions for effective collaboration</a:t>
            </a:r>
          </a:p>
          <a:p>
            <a:endParaRPr lang="en-US" dirty="0"/>
          </a:p>
          <a:p>
            <a:r>
              <a:rPr lang="en-US" dirty="0"/>
              <a:t>GitHub + R integration and functionalities</a:t>
            </a:r>
          </a:p>
        </p:txBody>
      </p:sp>
      <p:sp>
        <p:nvSpPr>
          <p:cNvPr id="4" name="Subtitle 3">
            <a:extLst>
              <a:ext uri="{FF2B5EF4-FFF2-40B4-BE49-F238E27FC236}">
                <a16:creationId xmlns:a16="http://schemas.microsoft.com/office/drawing/2014/main" id="{4C1310C4-BCE2-89F1-4DA2-5CDC538B866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80AA759-DFD8-E3DB-D76F-A5429B19CE4D}"/>
              </a:ext>
            </a:extLst>
          </p:cNvPr>
          <p:cNvSpPr>
            <a:spLocks noGrp="1"/>
          </p:cNvSpPr>
          <p:nvPr>
            <p:ph type="sldNum" idx="12"/>
          </p:nvPr>
        </p:nvSpPr>
        <p:spPr/>
        <p:txBody>
          <a:bodyPr/>
          <a:lstStyle/>
          <a:p>
            <a:fld id="{00000000-1234-1234-1234-123412341234}" type="slidenum">
              <a:rPr lang="en" smtClean="0"/>
              <a:pPr/>
              <a:t>116</a:t>
            </a:fld>
            <a:endParaRPr lang="en" dirty="0"/>
          </a:p>
        </p:txBody>
      </p:sp>
      <p:pic>
        <p:nvPicPr>
          <p:cNvPr id="6" name="Picture 2" descr="Four little monsters on grass support another monster starting their climb up a rock face. The climber's harness is labeled, 'Coder', the belayer wears a harness labeled 'Code review', two others consulting a book and route map wear caps labeled 'Documentation' and 'Reuse', and another brings a box labeled 'Project management and snacks'.">
            <a:extLst>
              <a:ext uri="{FF2B5EF4-FFF2-40B4-BE49-F238E27FC236}">
                <a16:creationId xmlns:a16="http://schemas.microsoft.com/office/drawing/2014/main" id="{FB34713A-EA26-F86B-06F1-AE4F8AC32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731" y="2299925"/>
            <a:ext cx="4297650" cy="2268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447BDA-68CB-38D7-74EB-A8B79EC05542}"/>
              </a:ext>
            </a:extLst>
          </p:cNvPr>
          <p:cNvSpPr txBox="1"/>
          <p:nvPr/>
        </p:nvSpPr>
        <p:spPr>
          <a:xfrm>
            <a:off x="4720577" y="4288248"/>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Tree>
    <p:extLst>
      <p:ext uri="{BB962C8B-B14F-4D97-AF65-F5344CB8AC3E}">
        <p14:creationId xmlns:p14="http://schemas.microsoft.com/office/powerpoint/2010/main" val="171806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3177-2D7E-2422-D2EF-E94F51E4EA6B}"/>
              </a:ext>
            </a:extLst>
          </p:cNvPr>
          <p:cNvSpPr>
            <a:spLocks noGrp="1"/>
          </p:cNvSpPr>
          <p:nvPr>
            <p:ph type="title"/>
          </p:nvPr>
        </p:nvSpPr>
        <p:spPr/>
        <p:txBody>
          <a:bodyPr>
            <a:normAutofit/>
          </a:bodyPr>
          <a:lstStyle/>
          <a:p>
            <a:r>
              <a:rPr lang="en-US" sz="2400" dirty="0"/>
              <a:t>A few useful resources</a:t>
            </a:r>
          </a:p>
        </p:txBody>
      </p:sp>
      <p:sp>
        <p:nvSpPr>
          <p:cNvPr id="3" name="Text Placeholder 2">
            <a:extLst>
              <a:ext uri="{FF2B5EF4-FFF2-40B4-BE49-F238E27FC236}">
                <a16:creationId xmlns:a16="http://schemas.microsoft.com/office/drawing/2014/main" id="{569B11CB-9568-C8C8-8750-6C9B1E8F70FE}"/>
              </a:ext>
            </a:extLst>
          </p:cNvPr>
          <p:cNvSpPr>
            <a:spLocks noGrp="1"/>
          </p:cNvSpPr>
          <p:nvPr>
            <p:ph type="body" idx="1"/>
          </p:nvPr>
        </p:nvSpPr>
        <p:spPr/>
        <p:txBody>
          <a:bodyPr>
            <a:normAutofit fontScale="92500" lnSpcReduction="20000"/>
          </a:bodyPr>
          <a:lstStyle/>
          <a:p>
            <a:r>
              <a:rPr lang="en-US" dirty="0"/>
              <a:t>SORTEE (</a:t>
            </a:r>
            <a:r>
              <a:rPr lang="en-US" dirty="0">
                <a:hlinkClick r:id="rId2"/>
              </a:rPr>
              <a:t>https://sortee.org/other_resources/</a:t>
            </a:r>
            <a:r>
              <a:rPr lang="en-US" dirty="0"/>
              <a:t>) </a:t>
            </a:r>
          </a:p>
          <a:p>
            <a:r>
              <a:rPr lang="en-US" dirty="0"/>
              <a:t>OSF (Open Science Framework)</a:t>
            </a:r>
          </a:p>
          <a:p>
            <a:r>
              <a:rPr lang="en-US" dirty="0"/>
              <a:t>British Ecological Society </a:t>
            </a:r>
          </a:p>
          <a:p>
            <a:pPr lvl="1"/>
            <a:r>
              <a:rPr lang="en-US" dirty="0">
                <a:latin typeface="Gibson" pitchFamily="2" charset="0"/>
                <a:ea typeface="Gibson" pitchFamily="2" charset="0"/>
              </a:rPr>
              <a:t>Data Management: </a:t>
            </a:r>
            <a:r>
              <a:rPr lang="en-US" dirty="0">
                <a:latin typeface="Gibson" pitchFamily="2" charset="0"/>
                <a:ea typeface="Gibson" pitchFamily="2" charset="0"/>
                <a:hlinkClick r:id="rId3"/>
              </a:rPr>
              <a:t>https://www.britishecologicalsociety.org/wp-content/uploads/2019/06/BES-Guide-Data-Management-2019.pdf</a:t>
            </a:r>
            <a:r>
              <a:rPr lang="en-US" dirty="0">
                <a:latin typeface="Gibson" pitchFamily="2" charset="0"/>
                <a:ea typeface="Gibson" pitchFamily="2" charset="0"/>
              </a:rPr>
              <a:t> </a:t>
            </a:r>
          </a:p>
          <a:p>
            <a:pPr lvl="1"/>
            <a:r>
              <a:rPr lang="en-US" dirty="0">
                <a:latin typeface="Gibson" pitchFamily="2" charset="0"/>
                <a:ea typeface="Gibson" pitchFamily="2" charset="0"/>
              </a:rPr>
              <a:t>Reproducible Code: </a:t>
            </a:r>
            <a:r>
              <a:rPr lang="en-US" dirty="0">
                <a:latin typeface="Gibson" pitchFamily="2" charset="0"/>
                <a:ea typeface="Gibson" pitchFamily="2" charset="0"/>
                <a:hlinkClick r:id="rId4"/>
              </a:rPr>
              <a:t>https://www.britishecologicalsociety.org/wp-content/uploads/2017/12/guide-to-reproducible-code.pdf</a:t>
            </a:r>
            <a:r>
              <a:rPr lang="en-US" dirty="0">
                <a:latin typeface="Gibson" pitchFamily="2" charset="0"/>
                <a:ea typeface="Gibson" pitchFamily="2" charset="0"/>
              </a:rPr>
              <a:t> </a:t>
            </a:r>
          </a:p>
          <a:p>
            <a:r>
              <a:rPr lang="en-US" dirty="0"/>
              <a:t>Jenny Bryan’s </a:t>
            </a:r>
            <a:r>
              <a:rPr lang="en-US" dirty="0">
                <a:hlinkClick r:id="rId5"/>
              </a:rPr>
              <a:t>https://happygitwithr.com/</a:t>
            </a:r>
            <a:r>
              <a:rPr lang="en-US" dirty="0"/>
              <a:t> </a:t>
            </a:r>
          </a:p>
          <a:p>
            <a:r>
              <a:rPr lang="en-US" dirty="0" err="1"/>
              <a:t>Openscapes</a:t>
            </a:r>
            <a:r>
              <a:rPr lang="en-US" dirty="0"/>
              <a:t> GitHub for Project Management: </a:t>
            </a:r>
            <a:r>
              <a:rPr lang="en-US" dirty="0">
                <a:hlinkClick r:id="rId6"/>
              </a:rPr>
              <a:t>https://openscapes.github.io/series/core-lessons/github/github-issues.html</a:t>
            </a:r>
            <a:r>
              <a:rPr lang="en-US" dirty="0"/>
              <a:t> </a:t>
            </a:r>
          </a:p>
          <a:p>
            <a:r>
              <a:rPr lang="en-US" dirty="0"/>
              <a:t>Emilio Bruna’s Data Management class at the University of Florida: </a:t>
            </a:r>
            <a:r>
              <a:rPr lang="en-US" dirty="0">
                <a:hlinkClick r:id="rId7"/>
              </a:rPr>
              <a:t>https://github.com/BrunaLab/LAS6292_DataManagement</a:t>
            </a:r>
            <a:r>
              <a:rPr lang="en-US" dirty="0"/>
              <a:t> </a:t>
            </a:r>
          </a:p>
          <a:p>
            <a:r>
              <a:rPr lang="en-US" dirty="0"/>
              <a:t>Nina Therkildsen’s Collaborative and Reproducible Data Science course at Cornell University: </a:t>
            </a:r>
            <a:r>
              <a:rPr lang="en-US" dirty="0">
                <a:hlinkClick r:id="rId8"/>
              </a:rPr>
              <a:t>https://nt246.github.io/NTRES-6100-data-science/</a:t>
            </a:r>
            <a:r>
              <a:rPr lang="en-US" dirty="0"/>
              <a:t> </a:t>
            </a:r>
          </a:p>
          <a:p>
            <a:pPr lvl="1"/>
            <a:endParaRPr lang="en-US" dirty="0">
              <a:latin typeface="Gibson" pitchFamily="2" charset="0"/>
              <a:ea typeface="Gibson" pitchFamily="2" charset="0"/>
            </a:endParaRPr>
          </a:p>
          <a:p>
            <a:endParaRPr lang="en-US" dirty="0"/>
          </a:p>
        </p:txBody>
      </p:sp>
      <p:sp>
        <p:nvSpPr>
          <p:cNvPr id="4" name="Subtitle 3">
            <a:extLst>
              <a:ext uri="{FF2B5EF4-FFF2-40B4-BE49-F238E27FC236}">
                <a16:creationId xmlns:a16="http://schemas.microsoft.com/office/drawing/2014/main" id="{9F6A7DB4-C264-0BDE-3C1A-78E7C00BBD3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ACBB238-16E4-441B-120F-127C59766371}"/>
              </a:ext>
            </a:extLst>
          </p:cNvPr>
          <p:cNvSpPr>
            <a:spLocks noGrp="1"/>
          </p:cNvSpPr>
          <p:nvPr>
            <p:ph type="sldNum" idx="12"/>
          </p:nvPr>
        </p:nvSpPr>
        <p:spPr/>
        <p:txBody>
          <a:bodyPr/>
          <a:lstStyle/>
          <a:p>
            <a:fld id="{00000000-1234-1234-1234-123412341234}" type="slidenum">
              <a:rPr lang="en" smtClean="0"/>
              <a:pPr/>
              <a:t>117</a:t>
            </a:fld>
            <a:endParaRPr lang="en" dirty="0"/>
          </a:p>
        </p:txBody>
      </p:sp>
      <p:pic>
        <p:nvPicPr>
          <p:cNvPr id="1026" name="Picture 2" descr="SORTEE logo">
            <a:extLst>
              <a:ext uri="{FF2B5EF4-FFF2-40B4-BE49-F238E27FC236}">
                <a16:creationId xmlns:a16="http://schemas.microsoft.com/office/drawing/2014/main" id="{449D9F0B-BAEC-5B17-9DAE-58FC2974B5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0942" y="793088"/>
            <a:ext cx="2944090" cy="1066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2778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069D-6103-5EAC-9C6C-7E068AC55B38}"/>
              </a:ext>
            </a:extLst>
          </p:cNvPr>
          <p:cNvSpPr>
            <a:spLocks noGrp="1"/>
          </p:cNvSpPr>
          <p:nvPr>
            <p:ph type="title"/>
          </p:nvPr>
        </p:nvSpPr>
        <p:spPr/>
        <p:txBody>
          <a:bodyPr>
            <a:normAutofit/>
          </a:bodyPr>
          <a:lstStyle/>
          <a:p>
            <a:r>
              <a:rPr lang="en-US" sz="2400" dirty="0"/>
              <a:t>Acknowledgements</a:t>
            </a:r>
          </a:p>
        </p:txBody>
      </p:sp>
      <p:sp>
        <p:nvSpPr>
          <p:cNvPr id="3" name="Text Placeholder 2">
            <a:extLst>
              <a:ext uri="{FF2B5EF4-FFF2-40B4-BE49-F238E27FC236}">
                <a16:creationId xmlns:a16="http://schemas.microsoft.com/office/drawing/2014/main" id="{50D7EE8E-4B81-D64F-C733-C0A02F2DD823}"/>
              </a:ext>
            </a:extLst>
          </p:cNvPr>
          <p:cNvSpPr>
            <a:spLocks noGrp="1"/>
          </p:cNvSpPr>
          <p:nvPr>
            <p:ph type="body" idx="1"/>
          </p:nvPr>
        </p:nvSpPr>
        <p:spPr/>
        <p:txBody>
          <a:bodyPr/>
          <a:lstStyle/>
          <a:p>
            <a:r>
              <a:rPr lang="en-US" dirty="0"/>
              <a:t>SCCS</a:t>
            </a:r>
          </a:p>
          <a:p>
            <a:r>
              <a:rPr lang="en-US" dirty="0"/>
              <a:t>Nina Therkildsen (Cornell University)</a:t>
            </a:r>
          </a:p>
          <a:p>
            <a:r>
              <a:rPr lang="en-US" dirty="0"/>
              <a:t>Jenny Bryan (Posit)</a:t>
            </a:r>
          </a:p>
          <a:p>
            <a:r>
              <a:rPr lang="en-US" dirty="0"/>
              <a:t>Natalie Cooper (Natural History Museum, UK)</a:t>
            </a:r>
          </a:p>
          <a:p>
            <a:r>
              <a:rPr lang="en-US" dirty="0"/>
              <a:t>Laurel Symes’s Lab (Cornell Lab of Ornithology)</a:t>
            </a:r>
          </a:p>
        </p:txBody>
      </p:sp>
      <p:sp>
        <p:nvSpPr>
          <p:cNvPr id="4" name="Subtitle 3">
            <a:extLst>
              <a:ext uri="{FF2B5EF4-FFF2-40B4-BE49-F238E27FC236}">
                <a16:creationId xmlns:a16="http://schemas.microsoft.com/office/drawing/2014/main" id="{4A949940-2854-AB5B-FB4C-7760B97E8D2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E3D792A-EF83-29CD-CFA3-0740D3E32F61}"/>
              </a:ext>
            </a:extLst>
          </p:cNvPr>
          <p:cNvSpPr>
            <a:spLocks noGrp="1"/>
          </p:cNvSpPr>
          <p:nvPr>
            <p:ph type="sldNum" idx="12"/>
          </p:nvPr>
        </p:nvSpPr>
        <p:spPr/>
        <p:txBody>
          <a:bodyPr/>
          <a:lstStyle/>
          <a:p>
            <a:fld id="{00000000-1234-1234-1234-123412341234}" type="slidenum">
              <a:rPr lang="en" smtClean="0"/>
              <a:pPr/>
              <a:t>118</a:t>
            </a:fld>
            <a:endParaRPr lang="en" dirty="0"/>
          </a:p>
        </p:txBody>
      </p:sp>
    </p:spTree>
    <p:extLst>
      <p:ext uri="{BB962C8B-B14F-4D97-AF65-F5344CB8AC3E}">
        <p14:creationId xmlns:p14="http://schemas.microsoft.com/office/powerpoint/2010/main" val="14932633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1C231-11ED-D456-C2AE-3FE58286247F}"/>
              </a:ext>
            </a:extLst>
          </p:cNvPr>
          <p:cNvSpPr>
            <a:spLocks noGrp="1"/>
          </p:cNvSpPr>
          <p:nvPr>
            <p:ph type="title"/>
          </p:nvPr>
        </p:nvSpPr>
        <p:spPr>
          <a:xfrm>
            <a:off x="442219" y="432787"/>
            <a:ext cx="7886700" cy="545977"/>
          </a:xfrm>
        </p:spPr>
        <p:txBody>
          <a:bodyPr>
            <a:normAutofit fontScale="90000"/>
          </a:bodyPr>
          <a:lstStyle/>
          <a:p>
            <a:r>
              <a:rPr lang="en-US" sz="2400" dirty="0"/>
              <a:t>Keystone Foundation - Nilgiris Field Research Center </a:t>
            </a:r>
          </a:p>
        </p:txBody>
      </p:sp>
      <p:pic>
        <p:nvPicPr>
          <p:cNvPr id="8" name="Picture 7" descr="A group of people hiking in a field&#10;&#10;Description automatically generated">
            <a:extLst>
              <a:ext uri="{FF2B5EF4-FFF2-40B4-BE49-F238E27FC236}">
                <a16:creationId xmlns:a16="http://schemas.microsoft.com/office/drawing/2014/main" id="{195102F4-79FB-F7C3-E703-8AFF5A05E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Google Shape;260;p44">
            <a:extLst>
              <a:ext uri="{FF2B5EF4-FFF2-40B4-BE49-F238E27FC236}">
                <a16:creationId xmlns:a16="http://schemas.microsoft.com/office/drawing/2014/main" id="{44DB0F2D-4BA2-8DAA-803C-3D61290BC65B}"/>
              </a:ext>
            </a:extLst>
          </p:cNvPr>
          <p:cNvSpPr txBox="1">
            <a:spLocks/>
          </p:cNvSpPr>
          <p:nvPr/>
        </p:nvSpPr>
        <p:spPr>
          <a:xfrm>
            <a:off x="311700" y="202066"/>
            <a:ext cx="8520600" cy="572700"/>
          </a:xfrm>
          <a:prstGeom prst="rect">
            <a:avLst/>
          </a:prstGeom>
        </p:spPr>
        <p:txBody>
          <a:bodyPr spcFirstLastPara="1" vert="horz" wrap="square" lIns="68575" tIns="68575" rIns="68575" bIns="68575" rtlCol="0" anchor="t" anchorCtr="0">
            <a:noAutofit/>
          </a:bodyPr>
          <a:lstStyle>
            <a:lvl1pPr algn="l" defTabSz="914400" rtl="0" eaLnBrk="1" latinLnBrk="0" hangingPunct="1">
              <a:lnSpc>
                <a:spcPct val="90000"/>
              </a:lnSpc>
              <a:spcBef>
                <a:spcPct val="0"/>
              </a:spcBef>
              <a:buNone/>
              <a:defRPr sz="4400" kern="1200">
                <a:solidFill>
                  <a:schemeClr val="tx1"/>
                </a:solidFill>
                <a:latin typeface="Avenir Next LT Pro" panose="020B0504020202020204" pitchFamily="34" charset="0"/>
                <a:ea typeface="+mj-ea"/>
                <a:cs typeface="+mj-cs"/>
              </a:defRPr>
            </a:lvl1pPr>
          </a:lstStyle>
          <a:p>
            <a:r>
              <a:rPr lang="en-US" sz="2100" dirty="0">
                <a:latin typeface="Gibson" pitchFamily="2" charset="0"/>
              </a:rPr>
              <a:t>Questions &amp; Thoughts? 														</a:t>
            </a:r>
            <a:endParaRPr lang="en-US" sz="2100" i="1" dirty="0">
              <a:latin typeface="Gibson" pitchFamily="2" charset="0"/>
            </a:endParaRPr>
          </a:p>
        </p:txBody>
      </p:sp>
      <p:sp>
        <p:nvSpPr>
          <p:cNvPr id="7" name="Google Shape;99;p1">
            <a:extLst>
              <a:ext uri="{FF2B5EF4-FFF2-40B4-BE49-F238E27FC236}">
                <a16:creationId xmlns:a16="http://schemas.microsoft.com/office/drawing/2014/main" id="{1D05983A-6FB4-7647-465A-431E8837421A}"/>
              </a:ext>
            </a:extLst>
          </p:cNvPr>
          <p:cNvSpPr txBox="1"/>
          <p:nvPr/>
        </p:nvSpPr>
        <p:spPr>
          <a:xfrm>
            <a:off x="5266761" y="211447"/>
            <a:ext cx="2604983" cy="686761"/>
          </a:xfrm>
          <a:prstGeom prst="rect">
            <a:avLst/>
          </a:prstGeom>
          <a:noFill/>
          <a:ln>
            <a:noFill/>
          </a:ln>
        </p:spPr>
        <p:txBody>
          <a:bodyPr spcFirstLastPara="1" wrap="square" lIns="68569" tIns="34275" rIns="68569" bIns="34275" anchor="t" anchorCtr="0">
            <a:spAutoFit/>
          </a:bodyPr>
          <a:lstStyle/>
          <a:p>
            <a:r>
              <a:rPr lang="en-US" dirty="0">
                <a:latin typeface="Gibson" pitchFamily="2" charset="0"/>
                <a:ea typeface="Gibson" pitchFamily="2" charset="0"/>
                <a:cs typeface="Avenir Next LT Pro"/>
                <a:sym typeface="Avenir Next LT Pro"/>
              </a:rPr>
              <a:t>E-mail: </a:t>
            </a:r>
            <a:r>
              <a:rPr lang="en-US" dirty="0">
                <a:latin typeface="Gibson" pitchFamily="2" charset="0"/>
                <a:ea typeface="Gibson" pitchFamily="2" charset="0"/>
                <a:cs typeface="Avenir Next LT Pro"/>
                <a:sym typeface="Avenir Next LT Pro"/>
                <a:hlinkClick r:id="rId3">
                  <a:extLst>
                    <a:ext uri="{A12FA001-AC4F-418D-AE19-62706E023703}">
                      <ahyp:hlinkClr xmlns:ahyp="http://schemas.microsoft.com/office/drawing/2018/hyperlinkcolor" val="tx"/>
                    </a:ext>
                  </a:extLst>
                </a:hlinkClick>
              </a:rPr>
              <a:t>vr292@cornell.edu</a:t>
            </a:r>
            <a:endParaRPr lang="en-US" dirty="0">
              <a:latin typeface="Gibson" pitchFamily="2" charset="0"/>
              <a:ea typeface="Gibson" pitchFamily="2" charset="0"/>
              <a:cs typeface="Avenir Next LT Pro"/>
              <a:sym typeface="Avenir Next LT Pro"/>
            </a:endParaRPr>
          </a:p>
          <a:p>
            <a:endParaRPr lang="en-US" sz="1013" dirty="0">
              <a:latin typeface="Gibson" pitchFamily="2" charset="0"/>
              <a:ea typeface="Gibson" pitchFamily="2" charset="0"/>
              <a:sym typeface="Avenir Next LT Pro"/>
            </a:endParaRPr>
          </a:p>
          <a:p>
            <a:r>
              <a:rPr lang="en-US" sz="1600" dirty="0">
                <a:latin typeface="Gibson" pitchFamily="2" charset="0"/>
                <a:ea typeface="Gibson" pitchFamily="2" charset="0"/>
                <a:sym typeface="Avenir Next LT Pro"/>
              </a:rPr>
              <a:t>	</a:t>
            </a:r>
            <a:r>
              <a:rPr lang="en-US" dirty="0">
                <a:latin typeface="Gibson" pitchFamily="2" charset="0"/>
                <a:ea typeface="Gibson" pitchFamily="2" charset="0"/>
                <a:sym typeface="Avenir Next LT Pro"/>
              </a:rPr>
              <a:t>vjjan91</a:t>
            </a:r>
            <a:endParaRPr dirty="0">
              <a:latin typeface="Gibson" pitchFamily="2" charset="0"/>
              <a:ea typeface="Gibson" pitchFamily="2" charset="0"/>
            </a:endParaRPr>
          </a:p>
        </p:txBody>
      </p:sp>
      <p:pic>
        <p:nvPicPr>
          <p:cNvPr id="4" name="Picture 3">
            <a:extLst>
              <a:ext uri="{FF2B5EF4-FFF2-40B4-BE49-F238E27FC236}">
                <a16:creationId xmlns:a16="http://schemas.microsoft.com/office/drawing/2014/main" id="{76A51E37-55F5-030B-14A1-8C05EEB280A8}"/>
              </a:ext>
            </a:extLst>
          </p:cNvPr>
          <p:cNvPicPr>
            <a:picLocks noChangeAspect="1"/>
          </p:cNvPicPr>
          <p:nvPr/>
        </p:nvPicPr>
        <p:blipFill>
          <a:blip r:embed="rId4"/>
          <a:stretch>
            <a:fillRect/>
          </a:stretch>
        </p:blipFill>
        <p:spPr>
          <a:xfrm>
            <a:off x="5730217" y="586168"/>
            <a:ext cx="382508" cy="377196"/>
          </a:xfrm>
          <a:prstGeom prst="rect">
            <a:avLst/>
          </a:prstGeom>
        </p:spPr>
      </p:pic>
    </p:spTree>
    <p:extLst>
      <p:ext uri="{BB962C8B-B14F-4D97-AF65-F5344CB8AC3E}">
        <p14:creationId xmlns:p14="http://schemas.microsoft.com/office/powerpoint/2010/main" val="1851238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4F84-FFFC-CB90-4489-775D593B9F10}"/>
              </a:ext>
            </a:extLst>
          </p:cNvPr>
          <p:cNvSpPr>
            <a:spLocks noGrp="1"/>
          </p:cNvSpPr>
          <p:nvPr>
            <p:ph type="title"/>
          </p:nvPr>
        </p:nvSpPr>
        <p:spPr>
          <a:xfrm>
            <a:off x="6778958" y="56374"/>
            <a:ext cx="2311603" cy="572700"/>
          </a:xfrm>
        </p:spPr>
        <p:txBody>
          <a:bodyPr>
            <a:normAutofit/>
          </a:bodyPr>
          <a:lstStyle/>
          <a:p>
            <a:r>
              <a:rPr lang="en-US" sz="2400" dirty="0"/>
              <a:t>My structure</a:t>
            </a:r>
          </a:p>
        </p:txBody>
      </p:sp>
      <p:sp>
        <p:nvSpPr>
          <p:cNvPr id="4" name="Subtitle 3">
            <a:extLst>
              <a:ext uri="{FF2B5EF4-FFF2-40B4-BE49-F238E27FC236}">
                <a16:creationId xmlns:a16="http://schemas.microsoft.com/office/drawing/2014/main" id="{BFA435EF-A28A-740F-6879-085ABB3D54B1}"/>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10598E5-4BB7-089E-F4D6-DE8C5301827E}"/>
              </a:ext>
            </a:extLst>
          </p:cNvPr>
          <p:cNvSpPr>
            <a:spLocks noGrp="1"/>
          </p:cNvSpPr>
          <p:nvPr>
            <p:ph type="sldNum" idx="12"/>
          </p:nvPr>
        </p:nvSpPr>
        <p:spPr/>
        <p:txBody>
          <a:bodyPr/>
          <a:lstStyle/>
          <a:p>
            <a:fld id="{00000000-1234-1234-1234-123412341234}" type="slidenum">
              <a:rPr lang="en" smtClean="0"/>
              <a:pPr/>
              <a:t>12</a:t>
            </a:fld>
            <a:endParaRPr lang="en" dirty="0"/>
          </a:p>
        </p:txBody>
      </p:sp>
      <p:sp>
        <p:nvSpPr>
          <p:cNvPr id="8" name="Text Placeholder 2">
            <a:extLst>
              <a:ext uri="{FF2B5EF4-FFF2-40B4-BE49-F238E27FC236}">
                <a16:creationId xmlns:a16="http://schemas.microsoft.com/office/drawing/2014/main" id="{1BF622D8-92F0-48A0-C749-2CD8900C5586}"/>
              </a:ext>
            </a:extLst>
          </p:cNvPr>
          <p:cNvSpPr>
            <a:spLocks noGrp="1"/>
          </p:cNvSpPr>
          <p:nvPr>
            <p:ph type="body" idx="1"/>
          </p:nvPr>
        </p:nvSpPr>
        <p:spPr>
          <a:xfrm>
            <a:off x="6965783" y="1182065"/>
            <a:ext cx="1795078" cy="1686008"/>
          </a:xfrm>
        </p:spPr>
        <p:txBody>
          <a:bodyPr>
            <a:normAutofit fontScale="92500" lnSpcReduction="10000"/>
          </a:bodyPr>
          <a:lstStyle/>
          <a:p>
            <a:r>
              <a:rPr lang="en-US" dirty="0"/>
              <a:t>data</a:t>
            </a:r>
          </a:p>
          <a:p>
            <a:r>
              <a:rPr lang="en-US" dirty="0"/>
              <a:t>results</a:t>
            </a:r>
          </a:p>
          <a:p>
            <a:r>
              <a:rPr lang="en-US" dirty="0"/>
              <a:t>figures</a:t>
            </a:r>
          </a:p>
          <a:p>
            <a:r>
              <a:rPr lang="en-US" dirty="0"/>
              <a:t>README</a:t>
            </a:r>
          </a:p>
          <a:p>
            <a:r>
              <a:rPr lang="en-US" i="1" dirty="0"/>
              <a:t>docs</a:t>
            </a:r>
            <a:endParaRPr lang="en-US" dirty="0"/>
          </a:p>
          <a:p>
            <a:r>
              <a:rPr lang="en-US" i="1" dirty="0"/>
              <a:t>code</a:t>
            </a:r>
          </a:p>
          <a:p>
            <a:endParaRPr lang="en-US" i="1" dirty="0"/>
          </a:p>
          <a:p>
            <a:endParaRPr lang="en-US" dirty="0"/>
          </a:p>
        </p:txBody>
      </p:sp>
      <p:pic>
        <p:nvPicPr>
          <p:cNvPr id="10" name="Picture 9">
            <a:extLst>
              <a:ext uri="{FF2B5EF4-FFF2-40B4-BE49-F238E27FC236}">
                <a16:creationId xmlns:a16="http://schemas.microsoft.com/office/drawing/2014/main" id="{1B3775B6-77A7-A26F-BBDF-171BD5B46638}"/>
              </a:ext>
            </a:extLst>
          </p:cNvPr>
          <p:cNvPicPr>
            <a:picLocks noChangeAspect="1"/>
          </p:cNvPicPr>
          <p:nvPr/>
        </p:nvPicPr>
        <p:blipFill>
          <a:blip r:embed="rId2"/>
          <a:srcRect t="13472"/>
          <a:stretch>
            <a:fillRect/>
          </a:stretch>
        </p:blipFill>
        <p:spPr>
          <a:xfrm>
            <a:off x="451506" y="497040"/>
            <a:ext cx="5407628" cy="4249243"/>
          </a:xfrm>
          <a:prstGeom prst="rect">
            <a:avLst/>
          </a:prstGeom>
        </p:spPr>
      </p:pic>
    </p:spTree>
    <p:extLst>
      <p:ext uri="{BB962C8B-B14F-4D97-AF65-F5344CB8AC3E}">
        <p14:creationId xmlns:p14="http://schemas.microsoft.com/office/powerpoint/2010/main" val="294168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81D1-EFC6-9355-2D39-46BAA7FB77AF}"/>
              </a:ext>
            </a:extLst>
          </p:cNvPr>
          <p:cNvSpPr>
            <a:spLocks noGrp="1"/>
          </p:cNvSpPr>
          <p:nvPr>
            <p:ph type="title"/>
          </p:nvPr>
        </p:nvSpPr>
        <p:spPr>
          <a:xfrm>
            <a:off x="311700" y="236283"/>
            <a:ext cx="8520600" cy="572700"/>
          </a:xfrm>
        </p:spPr>
        <p:txBody>
          <a:bodyPr>
            <a:normAutofit/>
          </a:bodyPr>
          <a:lstStyle/>
          <a:p>
            <a:r>
              <a:rPr lang="en-US" sz="2400" dirty="0"/>
              <a:t>Provide content appropriate names</a:t>
            </a:r>
          </a:p>
        </p:txBody>
      </p:sp>
      <p:sp>
        <p:nvSpPr>
          <p:cNvPr id="4" name="Subtitle 3">
            <a:extLst>
              <a:ext uri="{FF2B5EF4-FFF2-40B4-BE49-F238E27FC236}">
                <a16:creationId xmlns:a16="http://schemas.microsoft.com/office/drawing/2014/main" id="{2718AB08-29AC-64C9-245A-C645753AB3E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15E61A16-FE10-291A-054F-5AE89A68328B}"/>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7" name="Picture 6">
            <a:extLst>
              <a:ext uri="{FF2B5EF4-FFF2-40B4-BE49-F238E27FC236}">
                <a16:creationId xmlns:a16="http://schemas.microsoft.com/office/drawing/2014/main" id="{ECE57111-AFE3-8726-33E2-F7CC21A04555}"/>
              </a:ext>
            </a:extLst>
          </p:cNvPr>
          <p:cNvPicPr>
            <a:picLocks noChangeAspect="1"/>
          </p:cNvPicPr>
          <p:nvPr/>
        </p:nvPicPr>
        <p:blipFill>
          <a:blip r:embed="rId2"/>
          <a:stretch>
            <a:fillRect/>
          </a:stretch>
        </p:blipFill>
        <p:spPr>
          <a:xfrm>
            <a:off x="389230" y="1219518"/>
            <a:ext cx="7078063" cy="2543530"/>
          </a:xfrm>
          <a:prstGeom prst="rect">
            <a:avLst/>
          </a:prstGeom>
        </p:spPr>
      </p:pic>
    </p:spTree>
    <p:extLst>
      <p:ext uri="{BB962C8B-B14F-4D97-AF65-F5344CB8AC3E}">
        <p14:creationId xmlns:p14="http://schemas.microsoft.com/office/powerpoint/2010/main" val="75678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0468-15FD-657B-6CEE-2F317DDE6B94}"/>
              </a:ext>
            </a:extLst>
          </p:cNvPr>
          <p:cNvSpPr>
            <a:spLocks noGrp="1"/>
          </p:cNvSpPr>
          <p:nvPr>
            <p:ph type="title"/>
          </p:nvPr>
        </p:nvSpPr>
        <p:spPr/>
        <p:txBody>
          <a:bodyPr>
            <a:normAutofit/>
          </a:bodyPr>
          <a:lstStyle/>
          <a:p>
            <a:r>
              <a:rPr lang="en-US" sz="2400" dirty="0"/>
              <a:t>Naming conventions of files and folders</a:t>
            </a:r>
          </a:p>
        </p:txBody>
      </p:sp>
      <p:sp>
        <p:nvSpPr>
          <p:cNvPr id="3" name="Text Placeholder 2">
            <a:extLst>
              <a:ext uri="{FF2B5EF4-FFF2-40B4-BE49-F238E27FC236}">
                <a16:creationId xmlns:a16="http://schemas.microsoft.com/office/drawing/2014/main" id="{696DFC43-6C8A-C39C-6D0D-8BA66B78FC9F}"/>
              </a:ext>
            </a:extLst>
          </p:cNvPr>
          <p:cNvSpPr>
            <a:spLocks noGrp="1"/>
          </p:cNvSpPr>
          <p:nvPr>
            <p:ph type="body" idx="1"/>
          </p:nvPr>
        </p:nvSpPr>
        <p:spPr/>
        <p:txBody>
          <a:bodyPr>
            <a:normAutofit lnSpcReduction="10000"/>
          </a:bodyPr>
          <a:lstStyle/>
          <a:p>
            <a:r>
              <a:rPr lang="en-US" dirty="0"/>
              <a:t>Avoid spaces between names</a:t>
            </a:r>
          </a:p>
          <a:p>
            <a:pPr lvl="1"/>
            <a:r>
              <a:rPr lang="en-US" i="1" dirty="0">
                <a:latin typeface="Gibson" pitchFamily="2" charset="0"/>
                <a:ea typeface="Gibson" pitchFamily="2" charset="0"/>
              </a:rPr>
              <a:t>spatial data </a:t>
            </a:r>
            <a:r>
              <a:rPr lang="en-US" dirty="0">
                <a:latin typeface="Gibson" pitchFamily="2" charset="0"/>
                <a:ea typeface="Gibson" pitchFamily="2" charset="0"/>
              </a:rPr>
              <a:t>vs. </a:t>
            </a:r>
            <a:r>
              <a:rPr lang="en-US" b="1" dirty="0">
                <a:latin typeface="Gibson" pitchFamily="2" charset="0"/>
                <a:ea typeface="Gibson" pitchFamily="2" charset="0"/>
              </a:rPr>
              <a:t>spatial-data</a:t>
            </a:r>
            <a:endParaRPr lang="en-US" dirty="0">
              <a:latin typeface="Gibson" pitchFamily="2" charset="0"/>
              <a:ea typeface="Gibson" pitchFamily="2" charset="0"/>
            </a:endParaRPr>
          </a:p>
          <a:p>
            <a:r>
              <a:rPr lang="en-US" dirty="0"/>
              <a:t>Hyphenate folder names or file names</a:t>
            </a:r>
          </a:p>
          <a:p>
            <a:r>
              <a:rPr lang="en-US" dirty="0"/>
              <a:t>Provide content appropriate names</a:t>
            </a:r>
          </a:p>
          <a:p>
            <a:r>
              <a:rPr lang="en-US" dirty="0"/>
              <a:t>Lowercase letters are preferred</a:t>
            </a:r>
          </a:p>
          <a:p>
            <a:r>
              <a:rPr lang="en-US" dirty="0"/>
              <a:t>For scripts, use numbers to illustrate chronological sequence</a:t>
            </a:r>
          </a:p>
          <a:p>
            <a:pPr lvl="1"/>
            <a:r>
              <a:rPr lang="en-US" dirty="0">
                <a:latin typeface="Gibson" pitchFamily="2" charset="0"/>
                <a:ea typeface="Gibson" pitchFamily="2" charset="0"/>
              </a:rPr>
              <a:t>01_exploratory-data-analysis.Rmd</a:t>
            </a:r>
          </a:p>
          <a:p>
            <a:pPr lvl="1"/>
            <a:r>
              <a:rPr lang="en-US" dirty="0">
                <a:latin typeface="Gibson" pitchFamily="2" charset="0"/>
                <a:ea typeface="Gibson" pitchFamily="2" charset="0"/>
              </a:rPr>
              <a:t>02_glmer-abundance-vs-acoustic-detections.Rmd</a:t>
            </a:r>
          </a:p>
          <a:p>
            <a:r>
              <a:rPr lang="en-US" dirty="0"/>
              <a:t>Numbers are also useful to illustrate versions</a:t>
            </a:r>
          </a:p>
          <a:p>
            <a:pPr lvl="1"/>
            <a:r>
              <a:rPr lang="en-US" dirty="0">
                <a:latin typeface="Gibson" pitchFamily="2" charset="0"/>
                <a:ea typeface="Gibson" pitchFamily="2" charset="0"/>
              </a:rPr>
              <a:t>avian-traits-ver01.csv</a:t>
            </a:r>
          </a:p>
          <a:p>
            <a:pPr lvl="1"/>
            <a:r>
              <a:rPr lang="en-US" dirty="0">
                <a:latin typeface="Gibson" pitchFamily="2" charset="0"/>
                <a:ea typeface="Gibson" pitchFamily="2" charset="0"/>
              </a:rPr>
              <a:t>avian-traits-ver02.csv</a:t>
            </a:r>
          </a:p>
          <a:p>
            <a:r>
              <a:rPr lang="en-US" b="1" dirty="0"/>
              <a:t>But…version control solves the above problem</a:t>
            </a:r>
            <a:endParaRPr lang="en-US" dirty="0"/>
          </a:p>
        </p:txBody>
      </p:sp>
      <p:sp>
        <p:nvSpPr>
          <p:cNvPr id="4" name="Subtitle 3">
            <a:extLst>
              <a:ext uri="{FF2B5EF4-FFF2-40B4-BE49-F238E27FC236}">
                <a16:creationId xmlns:a16="http://schemas.microsoft.com/office/drawing/2014/main" id="{9E52F86F-0BE0-2A5E-07E7-9BBBA02C4BA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7A85422-CAB6-DCEC-73A4-224AB955B8A8}"/>
              </a:ext>
            </a:extLst>
          </p:cNvPr>
          <p:cNvSpPr>
            <a:spLocks noGrp="1"/>
          </p:cNvSpPr>
          <p:nvPr>
            <p:ph type="sldNum" idx="12"/>
          </p:nvPr>
        </p:nvSpPr>
        <p:spPr/>
        <p:txBody>
          <a:bodyPr/>
          <a:lstStyle/>
          <a:p>
            <a:fld id="{00000000-1234-1234-1234-123412341234}" type="slidenum">
              <a:rPr lang="en" smtClean="0"/>
              <a:pPr/>
              <a:t>14</a:t>
            </a:fld>
            <a:endParaRPr lang="en" dirty="0"/>
          </a:p>
        </p:txBody>
      </p:sp>
    </p:spTree>
    <p:extLst>
      <p:ext uri="{BB962C8B-B14F-4D97-AF65-F5344CB8AC3E}">
        <p14:creationId xmlns:p14="http://schemas.microsoft.com/office/powerpoint/2010/main" val="26153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1AE4-9B2E-B9A9-8A0A-F940A537971D}"/>
              </a:ext>
            </a:extLst>
          </p:cNvPr>
          <p:cNvSpPr>
            <a:spLocks noGrp="1"/>
          </p:cNvSpPr>
          <p:nvPr>
            <p:ph type="title"/>
          </p:nvPr>
        </p:nvSpPr>
        <p:spPr>
          <a:xfrm>
            <a:off x="462797" y="330405"/>
            <a:ext cx="7886700" cy="994172"/>
          </a:xfrm>
        </p:spPr>
        <p:txBody>
          <a:bodyPr>
            <a:normAutofit/>
          </a:bodyPr>
          <a:lstStyle/>
          <a:p>
            <a:r>
              <a:rPr lang="en-US" sz="2400" dirty="0"/>
              <a:t>Best practices for a reproducible project</a:t>
            </a:r>
          </a:p>
        </p:txBody>
      </p:sp>
      <p:pic>
        <p:nvPicPr>
          <p:cNvPr id="7" name="Picture 6" descr="Graphical user interface, text, application&#10;&#10;Description automatically generated">
            <a:extLst>
              <a:ext uri="{FF2B5EF4-FFF2-40B4-BE49-F238E27FC236}">
                <a16:creationId xmlns:a16="http://schemas.microsoft.com/office/drawing/2014/main" id="{BA0F6A2D-3659-4FAA-51F2-83A21B419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97" y="1217421"/>
            <a:ext cx="7561601" cy="3183531"/>
          </a:xfrm>
          <a:prstGeom prst="rect">
            <a:avLst/>
          </a:prstGeom>
        </p:spPr>
      </p:pic>
      <p:sp>
        <p:nvSpPr>
          <p:cNvPr id="3" name="TextBox 2">
            <a:extLst>
              <a:ext uri="{FF2B5EF4-FFF2-40B4-BE49-F238E27FC236}">
                <a16:creationId xmlns:a16="http://schemas.microsoft.com/office/drawing/2014/main" id="{1DBB07C1-860A-6A46-F3B1-D677FDE08D13}"/>
              </a:ext>
            </a:extLst>
          </p:cNvPr>
          <p:cNvSpPr txBox="1"/>
          <p:nvPr/>
        </p:nvSpPr>
        <p:spPr>
          <a:xfrm>
            <a:off x="214744" y="4698475"/>
            <a:ext cx="3228109" cy="307777"/>
          </a:xfrm>
          <a:prstGeom prst="rect">
            <a:avLst/>
          </a:prstGeom>
          <a:noFill/>
        </p:spPr>
        <p:txBody>
          <a:bodyPr wrap="square" rtlCol="0">
            <a:spAutoFit/>
          </a:bodyPr>
          <a:lstStyle/>
          <a:p>
            <a:r>
              <a:rPr lang="en-US" dirty="0">
                <a:latin typeface="+mj-lt"/>
                <a:ea typeface="Gibson" pitchFamily="2" charset="0"/>
              </a:rPr>
              <a:t>BES Guide to Data Reproducibility</a:t>
            </a:r>
          </a:p>
        </p:txBody>
      </p:sp>
    </p:spTree>
    <p:extLst>
      <p:ext uri="{BB962C8B-B14F-4D97-AF65-F5344CB8AC3E}">
        <p14:creationId xmlns:p14="http://schemas.microsoft.com/office/powerpoint/2010/main" val="36423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32090-1EC4-1B11-3A57-344CD8703C77}"/>
              </a:ext>
            </a:extLst>
          </p:cNvPr>
          <p:cNvSpPr>
            <a:spLocks noGrp="1"/>
          </p:cNvSpPr>
          <p:nvPr>
            <p:ph type="title"/>
          </p:nvPr>
        </p:nvSpPr>
        <p:spPr/>
        <p:txBody>
          <a:bodyPr>
            <a:normAutofit/>
          </a:bodyPr>
          <a:lstStyle/>
          <a:p>
            <a:r>
              <a:rPr lang="en-US" sz="2400" dirty="0"/>
              <a:t>Within file data organization (example: a .csv file)</a:t>
            </a:r>
          </a:p>
        </p:txBody>
      </p:sp>
      <p:sp>
        <p:nvSpPr>
          <p:cNvPr id="3" name="Content Placeholder 2">
            <a:extLst>
              <a:ext uri="{FF2B5EF4-FFF2-40B4-BE49-F238E27FC236}">
                <a16:creationId xmlns:a16="http://schemas.microsoft.com/office/drawing/2014/main" id="{C72F8E77-1E36-C9F3-EC6F-A307AA994970}"/>
              </a:ext>
            </a:extLst>
          </p:cNvPr>
          <p:cNvSpPr>
            <a:spLocks noGrp="1"/>
          </p:cNvSpPr>
          <p:nvPr>
            <p:ph idx="1"/>
          </p:nvPr>
        </p:nvSpPr>
        <p:spPr/>
        <p:txBody>
          <a:bodyPr>
            <a:normAutofit lnSpcReduction="10000"/>
          </a:bodyPr>
          <a:lstStyle/>
          <a:p>
            <a:r>
              <a:rPr lang="en-US" dirty="0"/>
              <a:t>Store data in a </a:t>
            </a:r>
            <a:r>
              <a:rPr lang="en-US" i="1" dirty="0"/>
              <a:t>tidy</a:t>
            </a:r>
            <a:r>
              <a:rPr lang="en-US" dirty="0"/>
              <a:t> format</a:t>
            </a:r>
          </a:p>
          <a:p>
            <a:pPr lvl="1"/>
            <a:r>
              <a:rPr lang="en-US" dirty="0"/>
              <a:t>variables are in columns and observations in rows</a:t>
            </a:r>
          </a:p>
          <a:p>
            <a:r>
              <a:rPr lang="en-US" dirty="0"/>
              <a:t>No spaces in variable names</a:t>
            </a:r>
          </a:p>
          <a:p>
            <a:pPr lvl="1"/>
            <a:r>
              <a:rPr lang="en-US" dirty="0"/>
              <a:t>Why? Easy to code and reduces errors</a:t>
            </a:r>
          </a:p>
          <a:p>
            <a:r>
              <a:rPr lang="en-US" dirty="0"/>
              <a:t>Use underscores where needed and reduce capitalizations (if possible)*</a:t>
            </a:r>
          </a:p>
          <a:p>
            <a:pPr lvl="1"/>
            <a:r>
              <a:rPr lang="en-US" dirty="0"/>
              <a:t>Aru sampling time vs. </a:t>
            </a:r>
            <a:r>
              <a:rPr lang="en-US" dirty="0" err="1"/>
              <a:t>aru_sampling_time</a:t>
            </a:r>
            <a:endParaRPr lang="en-US" dirty="0"/>
          </a:p>
          <a:p>
            <a:r>
              <a:rPr lang="en-US" dirty="0"/>
              <a:t>camelCase vs snake-case</a:t>
            </a:r>
          </a:p>
          <a:p>
            <a:pPr lvl="1"/>
            <a:r>
              <a:rPr lang="en-US" dirty="0" err="1"/>
              <a:t>siteName</a:t>
            </a:r>
            <a:r>
              <a:rPr lang="en-US" dirty="0"/>
              <a:t> vs </a:t>
            </a:r>
            <a:r>
              <a:rPr lang="en-US" dirty="0" err="1"/>
              <a:t>site_name</a:t>
            </a:r>
            <a:endParaRPr lang="en-US" dirty="0"/>
          </a:p>
          <a:p>
            <a:r>
              <a:rPr lang="en-US" dirty="0"/>
              <a:t>Keep the structure within a column consistent*</a:t>
            </a:r>
          </a:p>
          <a:p>
            <a:pPr lvl="1"/>
            <a:r>
              <a:rPr lang="en-US" dirty="0"/>
              <a:t>Numbers only or text only or alphanumeric only</a:t>
            </a:r>
          </a:p>
          <a:p>
            <a:r>
              <a:rPr lang="en-US" dirty="0"/>
              <a:t>We won’t go into detail about how you manage your data – happy to chat separately</a:t>
            </a:r>
          </a:p>
        </p:txBody>
      </p:sp>
      <p:sp>
        <p:nvSpPr>
          <p:cNvPr id="4" name="Slide Number Placeholder 3">
            <a:extLst>
              <a:ext uri="{FF2B5EF4-FFF2-40B4-BE49-F238E27FC236}">
                <a16:creationId xmlns:a16="http://schemas.microsoft.com/office/drawing/2014/main" id="{D0C0EBB1-F97B-5526-E1B3-C5F2915D25EB}"/>
              </a:ext>
            </a:extLst>
          </p:cNvPr>
          <p:cNvSpPr>
            <a:spLocks noGrp="1"/>
          </p:cNvSpPr>
          <p:nvPr>
            <p:ph type="sldNum" sz="quarter" idx="12"/>
          </p:nvPr>
        </p:nvSpPr>
        <p:spPr/>
        <p:txBody>
          <a:bodyPr/>
          <a:lstStyle/>
          <a:p>
            <a:fld id="{0950877F-E819-4E42-81B0-7F34FBF8D17A}" type="slidenum">
              <a:rPr lang="en-US" smtClean="0"/>
              <a:pPr/>
              <a:t>16</a:t>
            </a:fld>
            <a:endParaRPr lang="en-US" dirty="0"/>
          </a:p>
        </p:txBody>
      </p:sp>
      <p:pic>
        <p:nvPicPr>
          <p:cNvPr id="10" name="Picture 9" descr="A blue sign with white text&#10;&#10;AI-generated content may be incorrect.">
            <a:extLst>
              <a:ext uri="{FF2B5EF4-FFF2-40B4-BE49-F238E27FC236}">
                <a16:creationId xmlns:a16="http://schemas.microsoft.com/office/drawing/2014/main" id="{07F1080B-65F8-D990-6100-970CF3B2D52B}"/>
              </a:ext>
            </a:extLst>
          </p:cNvPr>
          <p:cNvPicPr>
            <a:picLocks noChangeAspect="1"/>
          </p:cNvPicPr>
          <p:nvPr/>
        </p:nvPicPr>
        <p:blipFill>
          <a:blip r:embed="rId2"/>
          <a:stretch>
            <a:fillRect/>
          </a:stretch>
        </p:blipFill>
        <p:spPr>
          <a:xfrm>
            <a:off x="5666164" y="4316708"/>
            <a:ext cx="2806294" cy="598676"/>
          </a:xfrm>
          <a:prstGeom prst="rect">
            <a:avLst/>
          </a:prstGeom>
        </p:spPr>
      </p:pic>
    </p:spTree>
    <p:extLst>
      <p:ext uri="{BB962C8B-B14F-4D97-AF65-F5344CB8AC3E}">
        <p14:creationId xmlns:p14="http://schemas.microsoft.com/office/powerpoint/2010/main" val="390752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1D4C8-FBCC-C48B-8C7F-F851B08A7AA4}"/>
              </a:ext>
            </a:extLst>
          </p:cNvPr>
          <p:cNvSpPr>
            <a:spLocks noGrp="1"/>
          </p:cNvSpPr>
          <p:nvPr>
            <p:ph type="title"/>
          </p:nvPr>
        </p:nvSpPr>
        <p:spPr/>
        <p:txBody>
          <a:bodyPr>
            <a:normAutofit/>
          </a:bodyPr>
          <a:lstStyle/>
          <a:p>
            <a:r>
              <a:rPr lang="en-US" sz="2400" dirty="0"/>
              <a:t>Examples</a:t>
            </a:r>
          </a:p>
        </p:txBody>
      </p:sp>
      <p:sp>
        <p:nvSpPr>
          <p:cNvPr id="4" name="Slide Number Placeholder 3">
            <a:extLst>
              <a:ext uri="{FF2B5EF4-FFF2-40B4-BE49-F238E27FC236}">
                <a16:creationId xmlns:a16="http://schemas.microsoft.com/office/drawing/2014/main" id="{96AC6A82-55C6-D825-3989-8A0933568A23}"/>
              </a:ext>
            </a:extLst>
          </p:cNvPr>
          <p:cNvSpPr>
            <a:spLocks noGrp="1"/>
          </p:cNvSpPr>
          <p:nvPr>
            <p:ph type="sldNum" sz="quarter" idx="12"/>
          </p:nvPr>
        </p:nvSpPr>
        <p:spPr/>
        <p:txBody>
          <a:bodyPr/>
          <a:lstStyle/>
          <a:p>
            <a:fld id="{0950877F-E819-4E42-81B0-7F34FBF8D17A}" type="slidenum">
              <a:rPr lang="en-US" smtClean="0"/>
              <a:pPr/>
              <a:t>17</a:t>
            </a:fld>
            <a:endParaRPr lang="en-US" dirty="0"/>
          </a:p>
        </p:txBody>
      </p:sp>
      <p:pic>
        <p:nvPicPr>
          <p:cNvPr id="6" name="Picture 5">
            <a:extLst>
              <a:ext uri="{FF2B5EF4-FFF2-40B4-BE49-F238E27FC236}">
                <a16:creationId xmlns:a16="http://schemas.microsoft.com/office/drawing/2014/main" id="{A488EFCD-60D3-4D9F-AA6E-7A3A7934DC7A}"/>
              </a:ext>
            </a:extLst>
          </p:cNvPr>
          <p:cNvPicPr>
            <a:picLocks noChangeAspect="1"/>
          </p:cNvPicPr>
          <p:nvPr/>
        </p:nvPicPr>
        <p:blipFill>
          <a:blip r:embed="rId2"/>
          <a:stretch>
            <a:fillRect/>
          </a:stretch>
        </p:blipFill>
        <p:spPr>
          <a:xfrm>
            <a:off x="0" y="1270353"/>
            <a:ext cx="9144000" cy="1570117"/>
          </a:xfrm>
          <a:prstGeom prst="rect">
            <a:avLst/>
          </a:prstGeom>
        </p:spPr>
      </p:pic>
      <p:pic>
        <p:nvPicPr>
          <p:cNvPr id="8" name="Picture 7">
            <a:extLst>
              <a:ext uri="{FF2B5EF4-FFF2-40B4-BE49-F238E27FC236}">
                <a16:creationId xmlns:a16="http://schemas.microsoft.com/office/drawing/2014/main" id="{D032083F-6328-01AD-B7F0-45089D04C6F9}"/>
              </a:ext>
            </a:extLst>
          </p:cNvPr>
          <p:cNvPicPr>
            <a:picLocks noChangeAspect="1"/>
          </p:cNvPicPr>
          <p:nvPr/>
        </p:nvPicPr>
        <p:blipFill>
          <a:blip r:embed="rId3"/>
          <a:srcRect t="4176"/>
          <a:stretch>
            <a:fillRect/>
          </a:stretch>
        </p:blipFill>
        <p:spPr>
          <a:xfrm>
            <a:off x="680329" y="3161510"/>
            <a:ext cx="7973538" cy="1570117"/>
          </a:xfrm>
          <a:prstGeom prst="rect">
            <a:avLst/>
          </a:prstGeom>
        </p:spPr>
      </p:pic>
    </p:spTree>
    <p:extLst>
      <p:ext uri="{BB962C8B-B14F-4D97-AF65-F5344CB8AC3E}">
        <p14:creationId xmlns:p14="http://schemas.microsoft.com/office/powerpoint/2010/main" val="212462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1D6F-0B37-E0CE-0CED-FB4D0D003895}"/>
              </a:ext>
            </a:extLst>
          </p:cNvPr>
          <p:cNvSpPr>
            <a:spLocks noGrp="1"/>
          </p:cNvSpPr>
          <p:nvPr>
            <p:ph type="title"/>
          </p:nvPr>
        </p:nvSpPr>
        <p:spPr/>
        <p:txBody>
          <a:bodyPr>
            <a:normAutofit/>
          </a:bodyPr>
          <a:lstStyle/>
          <a:p>
            <a:r>
              <a:rPr lang="en-US" sz="2400" dirty="0"/>
              <a:t>Why is this not the best way to organize your file?</a:t>
            </a:r>
          </a:p>
        </p:txBody>
      </p:sp>
      <p:sp>
        <p:nvSpPr>
          <p:cNvPr id="4" name="Slide Number Placeholder 3">
            <a:extLst>
              <a:ext uri="{FF2B5EF4-FFF2-40B4-BE49-F238E27FC236}">
                <a16:creationId xmlns:a16="http://schemas.microsoft.com/office/drawing/2014/main" id="{0D0C92FD-E456-3592-0F44-E02842414D47}"/>
              </a:ext>
            </a:extLst>
          </p:cNvPr>
          <p:cNvSpPr>
            <a:spLocks noGrp="1"/>
          </p:cNvSpPr>
          <p:nvPr>
            <p:ph type="sldNum" sz="quarter" idx="12"/>
          </p:nvPr>
        </p:nvSpPr>
        <p:spPr/>
        <p:txBody>
          <a:bodyPr/>
          <a:lstStyle/>
          <a:p>
            <a:fld id="{0950877F-E819-4E42-81B0-7F34FBF8D17A}" type="slidenum">
              <a:rPr lang="en-US" smtClean="0"/>
              <a:pPr/>
              <a:t>18</a:t>
            </a:fld>
            <a:endParaRPr lang="en-US" dirty="0"/>
          </a:p>
        </p:txBody>
      </p:sp>
      <p:pic>
        <p:nvPicPr>
          <p:cNvPr id="6" name="Picture 5">
            <a:extLst>
              <a:ext uri="{FF2B5EF4-FFF2-40B4-BE49-F238E27FC236}">
                <a16:creationId xmlns:a16="http://schemas.microsoft.com/office/drawing/2014/main" id="{22F1B851-96C4-B316-C8E7-4244C77D905D}"/>
              </a:ext>
            </a:extLst>
          </p:cNvPr>
          <p:cNvPicPr>
            <a:picLocks noChangeAspect="1"/>
          </p:cNvPicPr>
          <p:nvPr/>
        </p:nvPicPr>
        <p:blipFill>
          <a:blip r:embed="rId2"/>
          <a:stretch>
            <a:fillRect/>
          </a:stretch>
        </p:blipFill>
        <p:spPr>
          <a:xfrm>
            <a:off x="0" y="1570432"/>
            <a:ext cx="9144000" cy="2002636"/>
          </a:xfrm>
          <a:prstGeom prst="rect">
            <a:avLst/>
          </a:prstGeom>
        </p:spPr>
      </p:pic>
      <p:pic>
        <p:nvPicPr>
          <p:cNvPr id="8194" name="Picture 2">
            <a:extLst>
              <a:ext uri="{FF2B5EF4-FFF2-40B4-BE49-F238E27FC236}">
                <a16:creationId xmlns:a16="http://schemas.microsoft.com/office/drawing/2014/main" id="{26F88E8D-B68D-E526-4CFD-D2127F704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15" y="3882925"/>
            <a:ext cx="947773" cy="109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03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4506-2DA2-81C7-0150-E2FA53E0590A}"/>
              </a:ext>
            </a:extLst>
          </p:cNvPr>
          <p:cNvSpPr>
            <a:spLocks noGrp="1"/>
          </p:cNvSpPr>
          <p:nvPr>
            <p:ph type="title"/>
          </p:nvPr>
        </p:nvSpPr>
        <p:spPr/>
        <p:txBody>
          <a:bodyPr>
            <a:normAutofit/>
          </a:bodyPr>
          <a:lstStyle/>
          <a:p>
            <a:r>
              <a:rPr lang="en-US" sz="2400" dirty="0"/>
              <a:t>Let’s talk metadata</a:t>
            </a:r>
          </a:p>
        </p:txBody>
      </p:sp>
      <p:sp>
        <p:nvSpPr>
          <p:cNvPr id="3" name="Content Placeholder 2">
            <a:extLst>
              <a:ext uri="{FF2B5EF4-FFF2-40B4-BE49-F238E27FC236}">
                <a16:creationId xmlns:a16="http://schemas.microsoft.com/office/drawing/2014/main" id="{35AE42FE-EC80-97F4-F9FF-8E1374E4CA89}"/>
              </a:ext>
            </a:extLst>
          </p:cNvPr>
          <p:cNvSpPr>
            <a:spLocks noGrp="1"/>
          </p:cNvSpPr>
          <p:nvPr>
            <p:ph idx="1"/>
          </p:nvPr>
        </p:nvSpPr>
        <p:spPr>
          <a:xfrm>
            <a:off x="311700" y="1246817"/>
            <a:ext cx="8520600" cy="3416400"/>
          </a:xfrm>
        </p:spPr>
        <p:txBody>
          <a:bodyPr/>
          <a:lstStyle/>
          <a:p>
            <a:r>
              <a:rPr lang="en-US" dirty="0"/>
              <a:t>All your files are organized</a:t>
            </a:r>
          </a:p>
          <a:p>
            <a:endParaRPr lang="en-US" dirty="0"/>
          </a:p>
          <a:p>
            <a:r>
              <a:rPr lang="en-US" dirty="0"/>
              <a:t>All your data is organized</a:t>
            </a:r>
          </a:p>
          <a:p>
            <a:endParaRPr lang="en-US" dirty="0"/>
          </a:p>
          <a:p>
            <a:r>
              <a:rPr lang="en-US" b="1" dirty="0"/>
              <a:t>Metadata is key to reproducibility</a:t>
            </a:r>
          </a:p>
        </p:txBody>
      </p:sp>
      <p:sp>
        <p:nvSpPr>
          <p:cNvPr id="4" name="Slide Number Placeholder 3">
            <a:extLst>
              <a:ext uri="{FF2B5EF4-FFF2-40B4-BE49-F238E27FC236}">
                <a16:creationId xmlns:a16="http://schemas.microsoft.com/office/drawing/2014/main" id="{246BA9CF-795D-3E13-E993-EE7875AA101D}"/>
              </a:ext>
            </a:extLst>
          </p:cNvPr>
          <p:cNvSpPr>
            <a:spLocks noGrp="1"/>
          </p:cNvSpPr>
          <p:nvPr>
            <p:ph type="sldNum" sz="quarter" idx="12"/>
          </p:nvPr>
        </p:nvSpPr>
        <p:spPr/>
        <p:txBody>
          <a:bodyPr/>
          <a:lstStyle/>
          <a:p>
            <a:fld id="{0950877F-E819-4E42-81B0-7F34FBF8D17A}" type="slidenum">
              <a:rPr lang="en-US" smtClean="0"/>
              <a:pPr/>
              <a:t>19</a:t>
            </a:fld>
            <a:endParaRPr lang="en-US" dirty="0"/>
          </a:p>
        </p:txBody>
      </p:sp>
    </p:spTree>
    <p:extLst>
      <p:ext uri="{BB962C8B-B14F-4D97-AF65-F5344CB8AC3E}">
        <p14:creationId xmlns:p14="http://schemas.microsoft.com/office/powerpoint/2010/main" val="1232727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p:cNvGrpSpPr/>
        <p:nvPr/>
      </p:nvGrpSpPr>
      <p:grpSpPr>
        <a:xfrm>
          <a:off x="0" y="0"/>
          <a:ext cx="0" cy="0"/>
          <a:chOff x="0" y="0"/>
          <a:chExt cx="0" cy="0"/>
        </a:xfrm>
      </p:grpSpPr>
      <p:sp>
        <p:nvSpPr>
          <p:cNvPr id="128" name="Google Shape;128;p26"/>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
        <p:nvSpPr>
          <p:cNvPr id="129" name="Google Shape;129;p26"/>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dk1"/>
                </a:solidFill>
                <a:latin typeface="Gibson" pitchFamily="2" charset="0"/>
                <a:ea typeface="Gibson" pitchFamily="2" charset="0"/>
                <a:cs typeface="DM Sans Light"/>
                <a:sym typeface="DM Sans Light"/>
              </a:rPr>
              <a:t>What is reproducibility?</a:t>
            </a:r>
            <a:endParaRPr sz="2200" dirty="0">
              <a:solidFill>
                <a:srgbClr val="2E261F"/>
              </a:solidFill>
              <a:latin typeface="Gibson" pitchFamily="2" charset="0"/>
              <a:ea typeface="Gibson" pitchFamily="2" charset="0"/>
              <a:cs typeface="DM Sans Light"/>
              <a:sym typeface="DM Sans Light"/>
            </a:endParaRPr>
          </a:p>
        </p:txBody>
      </p:sp>
      <p:sp>
        <p:nvSpPr>
          <p:cNvPr id="130" name="Google Shape;130;p26"/>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dk1"/>
                </a:solidFill>
                <a:latin typeface="Gibson" pitchFamily="2" charset="0"/>
                <a:ea typeface="Gibson" pitchFamily="2" charset="0"/>
                <a:cs typeface="DM Sans Light"/>
                <a:sym typeface="DM Sans Light"/>
              </a:rPr>
              <a:t>Data &amp; code reproducibility</a:t>
            </a:r>
            <a:endParaRPr sz="2200" dirty="0">
              <a:solidFill>
                <a:srgbClr val="2E261F"/>
              </a:solidFill>
              <a:latin typeface="Gibson" pitchFamily="2" charset="0"/>
              <a:ea typeface="Gibson" pitchFamily="2" charset="0"/>
              <a:cs typeface="DM Sans Light"/>
              <a:sym typeface="DM Sans Light"/>
            </a:endParaRPr>
          </a:p>
        </p:txBody>
      </p:sp>
      <p:sp>
        <p:nvSpPr>
          <p:cNvPr id="131" name="Google Shape;131;p26"/>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dk1"/>
                </a:solidFill>
                <a:latin typeface="Gibson" pitchFamily="2" charset="0"/>
                <a:ea typeface="Gibson" pitchFamily="2" charset="0"/>
                <a:cs typeface="DM Sans Light"/>
                <a:sym typeface="DM Sans Light"/>
              </a:rPr>
              <a:t>Git &amp; version control</a:t>
            </a:r>
            <a:endParaRPr sz="2200" dirty="0">
              <a:solidFill>
                <a:srgbClr val="2E261F"/>
              </a:solidFill>
              <a:latin typeface="Gibson" pitchFamily="2" charset="0"/>
              <a:ea typeface="Gibson" pitchFamily="2" charset="0"/>
              <a:cs typeface="DM Sans Light"/>
              <a:sym typeface="DM Sans Light"/>
            </a:endParaRPr>
          </a:p>
        </p:txBody>
      </p:sp>
      <p:sp>
        <p:nvSpPr>
          <p:cNvPr id="132" name="Google Shape;132;p26"/>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rgbClr val="2E261F"/>
                </a:solidFill>
                <a:latin typeface="Gibson" pitchFamily="2" charset="0"/>
                <a:ea typeface="Gibson" pitchFamily="2" charset="0"/>
                <a:cs typeface="DM Sans"/>
                <a:sym typeface="DM Sans"/>
              </a:rPr>
              <a:t>02</a:t>
            </a:r>
            <a:endParaRPr sz="1600" dirty="0">
              <a:solidFill>
                <a:srgbClr val="2E261F"/>
              </a:solidFill>
              <a:latin typeface="Gibson" pitchFamily="2" charset="0"/>
              <a:ea typeface="Gibson" pitchFamily="2" charset="0"/>
              <a:cs typeface="DM Sans"/>
              <a:sym typeface="DM Sans"/>
            </a:endParaRPr>
          </a:p>
        </p:txBody>
      </p:sp>
      <p:sp>
        <p:nvSpPr>
          <p:cNvPr id="133" name="Google Shape;133;p26"/>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rgbClr val="2E261F"/>
                </a:solidFill>
                <a:latin typeface="Gibson" pitchFamily="2" charset="0"/>
                <a:ea typeface="Gibson" pitchFamily="2" charset="0"/>
                <a:cs typeface="DM Sans"/>
                <a:sym typeface="DM Sans"/>
              </a:rPr>
              <a:t>01</a:t>
            </a:r>
            <a:endParaRPr sz="3000" dirty="0">
              <a:solidFill>
                <a:srgbClr val="2E261F"/>
              </a:solidFill>
              <a:latin typeface="Gibson" pitchFamily="2" charset="0"/>
              <a:ea typeface="Gibson" pitchFamily="2" charset="0"/>
              <a:cs typeface="DM Sans"/>
              <a:sym typeface="DM Sans"/>
            </a:endParaRPr>
          </a:p>
        </p:txBody>
      </p:sp>
      <p:sp>
        <p:nvSpPr>
          <p:cNvPr id="134" name="Google Shape;134;p26"/>
          <p:cNvSpPr txBox="1"/>
          <p:nvPr/>
        </p:nvSpPr>
        <p:spPr>
          <a:xfrm>
            <a:off x="2917856"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rgbClr val="2E261F"/>
                </a:solidFill>
                <a:latin typeface="Gibson" pitchFamily="2" charset="0"/>
                <a:ea typeface="Gibson" pitchFamily="2" charset="0"/>
                <a:cs typeface="DM Sans"/>
                <a:sym typeface="DM Sans"/>
              </a:rPr>
              <a:t>03</a:t>
            </a:r>
            <a:endParaRPr sz="1600" dirty="0">
              <a:solidFill>
                <a:srgbClr val="2E261F"/>
              </a:solidFill>
              <a:latin typeface="Gibson" pitchFamily="2" charset="0"/>
              <a:ea typeface="Gibson" pitchFamily="2" charset="0"/>
              <a:cs typeface="DM Sans"/>
              <a:sym typeface="DM Sans"/>
            </a:endParaRPr>
          </a:p>
        </p:txBody>
      </p:sp>
      <p:cxnSp>
        <p:nvCxnSpPr>
          <p:cNvPr id="135" name="Google Shape;135;p26"/>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rgbClr val="2E261F"/>
                </a:solidFill>
                <a:latin typeface="Gibson" pitchFamily="2" charset="0"/>
                <a:ea typeface="Gibson" pitchFamily="2" charset="0"/>
                <a:cs typeface="DM Sans"/>
                <a:sym typeface="DM Sans"/>
              </a:rPr>
              <a:t>04</a:t>
            </a:r>
            <a:endParaRPr sz="1600" dirty="0">
              <a:solidFill>
                <a:srgbClr val="2E261F"/>
              </a:solidFill>
              <a:latin typeface="Gibson" pitchFamily="2" charset="0"/>
              <a:ea typeface="Gibson" pitchFamily="2" charset="0"/>
              <a:cs typeface="DM Sans"/>
              <a:sym typeface="DM Sans"/>
            </a:endParaRPr>
          </a:p>
        </p:txBody>
      </p:sp>
      <p:cxnSp>
        <p:nvCxnSpPr>
          <p:cNvPr id="138" name="Google Shape;138;p26"/>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dk1"/>
                </a:solidFill>
                <a:latin typeface="Gibson" pitchFamily="2" charset="0"/>
                <a:ea typeface="Gibson" pitchFamily="2" charset="0"/>
                <a:cs typeface="DM Sans Light"/>
                <a:sym typeface="DM Sans Light"/>
              </a:rPr>
              <a:t>Hands on: GitHub + R</a:t>
            </a:r>
            <a:endParaRPr sz="2200" dirty="0">
              <a:solidFill>
                <a:srgbClr val="2E261F"/>
              </a:solidFill>
              <a:latin typeface="Gibson" pitchFamily="2" charset="0"/>
              <a:ea typeface="Gibson" pitchFamily="2" charset="0"/>
              <a:cs typeface="DM Sans Light"/>
              <a:sym typeface="DM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2405-30D3-C0B5-4F17-DEF063C80FBA}"/>
              </a:ext>
            </a:extLst>
          </p:cNvPr>
          <p:cNvSpPr>
            <a:spLocks noGrp="1"/>
          </p:cNvSpPr>
          <p:nvPr>
            <p:ph type="title"/>
          </p:nvPr>
        </p:nvSpPr>
        <p:spPr>
          <a:xfrm>
            <a:off x="252274" y="309293"/>
            <a:ext cx="1785929" cy="898001"/>
          </a:xfrm>
        </p:spPr>
        <p:txBody>
          <a:bodyPr>
            <a:normAutofit/>
          </a:bodyPr>
          <a:lstStyle/>
          <a:p>
            <a:r>
              <a:rPr lang="en-US" sz="2000" dirty="0"/>
              <a:t>README</a:t>
            </a:r>
            <a:br>
              <a:rPr lang="en-US" sz="2000" dirty="0"/>
            </a:br>
            <a:r>
              <a:rPr lang="en-US" sz="2000" dirty="0"/>
              <a:t>examples</a:t>
            </a:r>
          </a:p>
        </p:txBody>
      </p:sp>
      <p:sp>
        <p:nvSpPr>
          <p:cNvPr id="4" name="Slide Number Placeholder 3">
            <a:extLst>
              <a:ext uri="{FF2B5EF4-FFF2-40B4-BE49-F238E27FC236}">
                <a16:creationId xmlns:a16="http://schemas.microsoft.com/office/drawing/2014/main" id="{EBFE5B3B-B3E2-E710-4E52-0F2ACE3EA847}"/>
              </a:ext>
            </a:extLst>
          </p:cNvPr>
          <p:cNvSpPr>
            <a:spLocks noGrp="1"/>
          </p:cNvSpPr>
          <p:nvPr>
            <p:ph type="sldNum" sz="quarter" idx="12"/>
          </p:nvPr>
        </p:nvSpPr>
        <p:spPr/>
        <p:txBody>
          <a:bodyPr/>
          <a:lstStyle/>
          <a:p>
            <a:fld id="{0950877F-E819-4E42-81B0-7F34FBF8D17A}" type="slidenum">
              <a:rPr lang="en-US" smtClean="0"/>
              <a:pPr/>
              <a:t>20</a:t>
            </a:fld>
            <a:endParaRPr lang="en-US" dirty="0"/>
          </a:p>
        </p:txBody>
      </p:sp>
      <p:pic>
        <p:nvPicPr>
          <p:cNvPr id="6" name="Picture 5">
            <a:extLst>
              <a:ext uri="{FF2B5EF4-FFF2-40B4-BE49-F238E27FC236}">
                <a16:creationId xmlns:a16="http://schemas.microsoft.com/office/drawing/2014/main" id="{00CDC34D-BE39-59B3-9361-E900623BFD3F}"/>
              </a:ext>
            </a:extLst>
          </p:cNvPr>
          <p:cNvPicPr>
            <a:picLocks noChangeAspect="1"/>
          </p:cNvPicPr>
          <p:nvPr/>
        </p:nvPicPr>
        <p:blipFill>
          <a:blip r:embed="rId2"/>
          <a:stretch>
            <a:fillRect/>
          </a:stretch>
        </p:blipFill>
        <p:spPr>
          <a:xfrm>
            <a:off x="2149429" y="309293"/>
            <a:ext cx="6323029" cy="4419402"/>
          </a:xfrm>
          <a:prstGeom prst="rect">
            <a:avLst/>
          </a:prstGeom>
        </p:spPr>
      </p:pic>
    </p:spTree>
    <p:extLst>
      <p:ext uri="{BB962C8B-B14F-4D97-AF65-F5344CB8AC3E}">
        <p14:creationId xmlns:p14="http://schemas.microsoft.com/office/powerpoint/2010/main" val="962324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E7BB4A-790A-CEC4-6572-7C7CE9796B0C}"/>
              </a:ext>
            </a:extLst>
          </p:cNvPr>
          <p:cNvSpPr>
            <a:spLocks noGrp="1"/>
          </p:cNvSpPr>
          <p:nvPr>
            <p:ph type="sldNum" sz="quarter" idx="12"/>
          </p:nvPr>
        </p:nvSpPr>
        <p:spPr/>
        <p:txBody>
          <a:bodyPr/>
          <a:lstStyle/>
          <a:p>
            <a:fld id="{0950877F-E819-4E42-81B0-7F34FBF8D17A}" type="slidenum">
              <a:rPr lang="en-US" smtClean="0"/>
              <a:pPr/>
              <a:t>21</a:t>
            </a:fld>
            <a:endParaRPr lang="en-US" dirty="0"/>
          </a:p>
        </p:txBody>
      </p:sp>
      <p:pic>
        <p:nvPicPr>
          <p:cNvPr id="6" name="Picture 5">
            <a:extLst>
              <a:ext uri="{FF2B5EF4-FFF2-40B4-BE49-F238E27FC236}">
                <a16:creationId xmlns:a16="http://schemas.microsoft.com/office/drawing/2014/main" id="{0DDE989E-E2A5-CB0C-C4D8-EF26956B8793}"/>
              </a:ext>
            </a:extLst>
          </p:cNvPr>
          <p:cNvPicPr>
            <a:picLocks noChangeAspect="1"/>
          </p:cNvPicPr>
          <p:nvPr/>
        </p:nvPicPr>
        <p:blipFill>
          <a:blip r:embed="rId2"/>
          <a:stretch>
            <a:fillRect/>
          </a:stretch>
        </p:blipFill>
        <p:spPr>
          <a:xfrm>
            <a:off x="975233" y="294936"/>
            <a:ext cx="7193534" cy="4553627"/>
          </a:xfrm>
          <a:prstGeom prst="rect">
            <a:avLst/>
          </a:prstGeom>
        </p:spPr>
      </p:pic>
    </p:spTree>
    <p:extLst>
      <p:ext uri="{BB962C8B-B14F-4D97-AF65-F5344CB8AC3E}">
        <p14:creationId xmlns:p14="http://schemas.microsoft.com/office/powerpoint/2010/main" val="348952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7088-9D18-A0A5-7DBC-F5A4A778559B}"/>
              </a:ext>
            </a:extLst>
          </p:cNvPr>
          <p:cNvSpPr>
            <a:spLocks noGrp="1"/>
          </p:cNvSpPr>
          <p:nvPr>
            <p:ph type="title"/>
          </p:nvPr>
        </p:nvSpPr>
        <p:spPr>
          <a:xfrm>
            <a:off x="181484" y="1882480"/>
            <a:ext cx="3484107" cy="1155175"/>
          </a:xfrm>
        </p:spPr>
        <p:txBody>
          <a:bodyPr>
            <a:normAutofit/>
          </a:bodyPr>
          <a:lstStyle/>
          <a:p>
            <a:r>
              <a:rPr lang="en-US" sz="2200" dirty="0"/>
              <a:t>Metadata for certain files</a:t>
            </a:r>
          </a:p>
        </p:txBody>
      </p:sp>
      <p:sp>
        <p:nvSpPr>
          <p:cNvPr id="4" name="Slide Number Placeholder 3">
            <a:extLst>
              <a:ext uri="{FF2B5EF4-FFF2-40B4-BE49-F238E27FC236}">
                <a16:creationId xmlns:a16="http://schemas.microsoft.com/office/drawing/2014/main" id="{5E2EBAB7-B617-B879-C244-3C37D85AD3AA}"/>
              </a:ext>
            </a:extLst>
          </p:cNvPr>
          <p:cNvSpPr>
            <a:spLocks noGrp="1"/>
          </p:cNvSpPr>
          <p:nvPr>
            <p:ph type="sldNum" sz="quarter" idx="12"/>
          </p:nvPr>
        </p:nvSpPr>
        <p:spPr/>
        <p:txBody>
          <a:bodyPr/>
          <a:lstStyle/>
          <a:p>
            <a:fld id="{0950877F-E819-4E42-81B0-7F34FBF8D17A}" type="slidenum">
              <a:rPr lang="en-US" smtClean="0"/>
              <a:pPr/>
              <a:t>22</a:t>
            </a:fld>
            <a:endParaRPr lang="en-US" dirty="0"/>
          </a:p>
        </p:txBody>
      </p:sp>
      <p:pic>
        <p:nvPicPr>
          <p:cNvPr id="6" name="Picture 5">
            <a:extLst>
              <a:ext uri="{FF2B5EF4-FFF2-40B4-BE49-F238E27FC236}">
                <a16:creationId xmlns:a16="http://schemas.microsoft.com/office/drawing/2014/main" id="{04CDCBC4-0BB0-4B26-716E-8D7EFF251F65}"/>
              </a:ext>
            </a:extLst>
          </p:cNvPr>
          <p:cNvPicPr>
            <a:picLocks noChangeAspect="1"/>
          </p:cNvPicPr>
          <p:nvPr/>
        </p:nvPicPr>
        <p:blipFill>
          <a:blip r:embed="rId2"/>
          <a:stretch>
            <a:fillRect/>
          </a:stretch>
        </p:blipFill>
        <p:spPr>
          <a:xfrm>
            <a:off x="3748342" y="130765"/>
            <a:ext cx="5323313" cy="4881967"/>
          </a:xfrm>
          <a:prstGeom prst="rect">
            <a:avLst/>
          </a:prstGeom>
        </p:spPr>
      </p:pic>
    </p:spTree>
    <p:extLst>
      <p:ext uri="{BB962C8B-B14F-4D97-AF65-F5344CB8AC3E}">
        <p14:creationId xmlns:p14="http://schemas.microsoft.com/office/powerpoint/2010/main" val="1923085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4BB92-1D0F-0E6A-76DC-19ADD6C402E2}"/>
              </a:ext>
            </a:extLst>
          </p:cNvPr>
          <p:cNvSpPr>
            <a:spLocks noGrp="1"/>
          </p:cNvSpPr>
          <p:nvPr>
            <p:ph type="title"/>
          </p:nvPr>
        </p:nvSpPr>
        <p:spPr/>
        <p:txBody>
          <a:bodyPr>
            <a:normAutofit/>
          </a:bodyPr>
          <a:lstStyle/>
          <a:p>
            <a:r>
              <a:rPr lang="en-US" sz="2400" dirty="0"/>
              <a:t>Code reproducibility</a:t>
            </a:r>
          </a:p>
        </p:txBody>
      </p:sp>
      <p:sp>
        <p:nvSpPr>
          <p:cNvPr id="3" name="Content Placeholder 2">
            <a:extLst>
              <a:ext uri="{FF2B5EF4-FFF2-40B4-BE49-F238E27FC236}">
                <a16:creationId xmlns:a16="http://schemas.microsoft.com/office/drawing/2014/main" id="{2C1B53F3-ACB4-401E-A238-C6F6994BF5CE}"/>
              </a:ext>
            </a:extLst>
          </p:cNvPr>
          <p:cNvSpPr>
            <a:spLocks noGrp="1"/>
          </p:cNvSpPr>
          <p:nvPr>
            <p:ph idx="1"/>
          </p:nvPr>
        </p:nvSpPr>
        <p:spPr>
          <a:xfrm>
            <a:off x="311700" y="1152475"/>
            <a:ext cx="3824531" cy="3416400"/>
          </a:xfrm>
        </p:spPr>
        <p:txBody>
          <a:bodyPr/>
          <a:lstStyle/>
          <a:p>
            <a:r>
              <a:rPr lang="en-US" dirty="0"/>
              <a:t>Document what you do!</a:t>
            </a:r>
          </a:p>
          <a:p>
            <a:pPr lvl="1"/>
            <a:r>
              <a:rPr lang="en-US" dirty="0"/>
              <a:t>Annotate, annotate, annotate</a:t>
            </a:r>
          </a:p>
          <a:p>
            <a:r>
              <a:rPr lang="en-US" dirty="0"/>
              <a:t>Easy to use object names</a:t>
            </a:r>
          </a:p>
          <a:p>
            <a:r>
              <a:rPr lang="en-US" dirty="0"/>
              <a:t>Use styling packages for clean code</a:t>
            </a:r>
          </a:p>
          <a:p>
            <a:r>
              <a:rPr lang="en-US" dirty="0"/>
              <a:t>Version control and GitHub for documenting changes</a:t>
            </a:r>
          </a:p>
        </p:txBody>
      </p:sp>
      <p:sp>
        <p:nvSpPr>
          <p:cNvPr id="4" name="Slide Number Placeholder 3">
            <a:extLst>
              <a:ext uri="{FF2B5EF4-FFF2-40B4-BE49-F238E27FC236}">
                <a16:creationId xmlns:a16="http://schemas.microsoft.com/office/drawing/2014/main" id="{8D165313-E995-D56B-40BD-FDED25C4498B}"/>
              </a:ext>
            </a:extLst>
          </p:cNvPr>
          <p:cNvSpPr>
            <a:spLocks noGrp="1"/>
          </p:cNvSpPr>
          <p:nvPr>
            <p:ph type="sldNum" sz="quarter" idx="12"/>
          </p:nvPr>
        </p:nvSpPr>
        <p:spPr/>
        <p:txBody>
          <a:bodyPr/>
          <a:lstStyle/>
          <a:p>
            <a:fld id="{0950877F-E819-4E42-81B0-7F34FBF8D17A}" type="slidenum">
              <a:rPr lang="en-US" smtClean="0"/>
              <a:pPr/>
              <a:t>23</a:t>
            </a:fld>
            <a:endParaRPr lang="en-US" dirty="0"/>
          </a:p>
        </p:txBody>
      </p:sp>
      <p:pic>
        <p:nvPicPr>
          <p:cNvPr id="6" name="Picture 5">
            <a:extLst>
              <a:ext uri="{FF2B5EF4-FFF2-40B4-BE49-F238E27FC236}">
                <a16:creationId xmlns:a16="http://schemas.microsoft.com/office/drawing/2014/main" id="{3237934D-16DD-BC0B-6EE1-E74653DFFA60}"/>
              </a:ext>
            </a:extLst>
          </p:cNvPr>
          <p:cNvPicPr>
            <a:picLocks noChangeAspect="1"/>
          </p:cNvPicPr>
          <p:nvPr/>
        </p:nvPicPr>
        <p:blipFill>
          <a:blip r:embed="rId2"/>
          <a:stretch>
            <a:fillRect/>
          </a:stretch>
        </p:blipFill>
        <p:spPr>
          <a:xfrm>
            <a:off x="4110806" y="1152475"/>
            <a:ext cx="4910352" cy="3188751"/>
          </a:xfrm>
          <a:prstGeom prst="rect">
            <a:avLst/>
          </a:prstGeom>
        </p:spPr>
      </p:pic>
      <p:pic>
        <p:nvPicPr>
          <p:cNvPr id="9218" name="Picture 2">
            <a:extLst>
              <a:ext uri="{FF2B5EF4-FFF2-40B4-BE49-F238E27FC236}">
                <a16:creationId xmlns:a16="http://schemas.microsoft.com/office/drawing/2014/main" id="{D6C2A397-8689-A143-FAC5-CDEC606FB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96" y="3538425"/>
            <a:ext cx="1142117" cy="132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a:extLst>
            <a:ext uri="{FF2B5EF4-FFF2-40B4-BE49-F238E27FC236}">
              <a16:creationId xmlns:a16="http://schemas.microsoft.com/office/drawing/2014/main" id="{C138BF16-9543-C199-B549-53C06074FE15}"/>
            </a:ext>
          </a:extLst>
        </p:cNvPr>
        <p:cNvGrpSpPr/>
        <p:nvPr/>
      </p:nvGrpSpPr>
      <p:grpSpPr>
        <a:xfrm>
          <a:off x="0" y="0"/>
          <a:ext cx="0" cy="0"/>
          <a:chOff x="0" y="0"/>
          <a:chExt cx="0" cy="0"/>
        </a:xfrm>
      </p:grpSpPr>
      <p:sp>
        <p:nvSpPr>
          <p:cNvPr id="129" name="Google Shape;129;p26">
            <a:extLst>
              <a:ext uri="{FF2B5EF4-FFF2-40B4-BE49-F238E27FC236}">
                <a16:creationId xmlns:a16="http://schemas.microsoft.com/office/drawing/2014/main" id="{6DE843FB-A564-CD5F-FD68-524EA695B684}"/>
              </a:ext>
            </a:extLst>
          </p:cNvPr>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What is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0" name="Google Shape;130;p26">
            <a:extLst>
              <a:ext uri="{FF2B5EF4-FFF2-40B4-BE49-F238E27FC236}">
                <a16:creationId xmlns:a16="http://schemas.microsoft.com/office/drawing/2014/main" id="{4EECF7DC-5EDB-2690-4846-7ADEF4362937}"/>
              </a:ext>
            </a:extLst>
          </p:cNvPr>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Data &amp; code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1" name="Google Shape;131;p26">
            <a:extLst>
              <a:ext uri="{FF2B5EF4-FFF2-40B4-BE49-F238E27FC236}">
                <a16:creationId xmlns:a16="http://schemas.microsoft.com/office/drawing/2014/main" id="{80017CD2-9194-4AA9-C22D-D638C5E1567C}"/>
              </a:ext>
            </a:extLst>
          </p:cNvPr>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dk1"/>
                </a:solidFill>
                <a:latin typeface="Gibson" pitchFamily="2" charset="0"/>
                <a:ea typeface="Gibson" pitchFamily="2" charset="0"/>
                <a:cs typeface="DM Sans Light"/>
                <a:sym typeface="DM Sans Light"/>
              </a:rPr>
              <a:t>Git &amp; version control</a:t>
            </a:r>
            <a:endParaRPr sz="2200" dirty="0">
              <a:solidFill>
                <a:srgbClr val="2E261F"/>
              </a:solidFill>
              <a:latin typeface="Gibson" pitchFamily="2" charset="0"/>
              <a:ea typeface="Gibson" pitchFamily="2" charset="0"/>
              <a:cs typeface="DM Sans Light"/>
              <a:sym typeface="DM Sans Light"/>
            </a:endParaRPr>
          </a:p>
        </p:txBody>
      </p:sp>
      <p:sp>
        <p:nvSpPr>
          <p:cNvPr id="132" name="Google Shape;132;p26">
            <a:extLst>
              <a:ext uri="{FF2B5EF4-FFF2-40B4-BE49-F238E27FC236}">
                <a16:creationId xmlns:a16="http://schemas.microsoft.com/office/drawing/2014/main" id="{5F0D72E1-A9FB-1B7F-6C4D-48C7ABF06171}"/>
              </a:ext>
            </a:extLst>
          </p:cNvPr>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02</a:t>
            </a:r>
            <a:endParaRPr sz="1600" dirty="0">
              <a:solidFill>
                <a:schemeClr val="bg1">
                  <a:lumMod val="65000"/>
                </a:schemeClr>
              </a:solidFill>
              <a:latin typeface="Gibson" pitchFamily="2" charset="0"/>
              <a:ea typeface="Gibson" pitchFamily="2" charset="0"/>
              <a:cs typeface="DM Sans"/>
              <a:sym typeface="DM Sans"/>
            </a:endParaRPr>
          </a:p>
        </p:txBody>
      </p:sp>
      <p:sp>
        <p:nvSpPr>
          <p:cNvPr id="133" name="Google Shape;133;p26">
            <a:extLst>
              <a:ext uri="{FF2B5EF4-FFF2-40B4-BE49-F238E27FC236}">
                <a16:creationId xmlns:a16="http://schemas.microsoft.com/office/drawing/2014/main" id="{ACFF8850-ECFD-B71D-630E-957A09D6B576}"/>
              </a:ext>
            </a:extLst>
          </p:cNvPr>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chemeClr val="bg1">
                    <a:lumMod val="65000"/>
                  </a:schemeClr>
                </a:solidFill>
                <a:latin typeface="Gibson" pitchFamily="2" charset="0"/>
                <a:ea typeface="Gibson" pitchFamily="2" charset="0"/>
                <a:cs typeface="DM Sans"/>
                <a:sym typeface="DM Sans"/>
              </a:rPr>
              <a:t>01</a:t>
            </a:r>
            <a:endParaRPr sz="3000" dirty="0">
              <a:solidFill>
                <a:schemeClr val="bg1">
                  <a:lumMod val="65000"/>
                </a:schemeClr>
              </a:solidFill>
              <a:latin typeface="Gibson" pitchFamily="2" charset="0"/>
              <a:ea typeface="Gibson" pitchFamily="2" charset="0"/>
              <a:cs typeface="DM Sans"/>
              <a:sym typeface="DM Sans"/>
            </a:endParaRPr>
          </a:p>
        </p:txBody>
      </p:sp>
      <p:sp>
        <p:nvSpPr>
          <p:cNvPr id="134" name="Google Shape;134;p26">
            <a:extLst>
              <a:ext uri="{FF2B5EF4-FFF2-40B4-BE49-F238E27FC236}">
                <a16:creationId xmlns:a16="http://schemas.microsoft.com/office/drawing/2014/main" id="{EE8485A6-DB54-7B29-237B-0A90E552C7A6}"/>
              </a:ext>
            </a:extLst>
          </p:cNvPr>
          <p:cNvSpPr txBox="1"/>
          <p:nvPr/>
        </p:nvSpPr>
        <p:spPr>
          <a:xfrm>
            <a:off x="2895100"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rgbClr val="2E261F"/>
                </a:solidFill>
                <a:latin typeface="Gibson" pitchFamily="2" charset="0"/>
                <a:ea typeface="Gibson" pitchFamily="2" charset="0"/>
                <a:cs typeface="DM Sans"/>
                <a:sym typeface="DM Sans"/>
              </a:rPr>
              <a:t>03</a:t>
            </a:r>
            <a:endParaRPr sz="1600" dirty="0">
              <a:solidFill>
                <a:srgbClr val="2E261F"/>
              </a:solidFill>
              <a:latin typeface="Gibson" pitchFamily="2" charset="0"/>
              <a:ea typeface="Gibson" pitchFamily="2" charset="0"/>
              <a:cs typeface="DM Sans"/>
              <a:sym typeface="DM Sans"/>
            </a:endParaRPr>
          </a:p>
        </p:txBody>
      </p:sp>
      <p:cxnSp>
        <p:nvCxnSpPr>
          <p:cNvPr id="135" name="Google Shape;135;p26">
            <a:extLst>
              <a:ext uri="{FF2B5EF4-FFF2-40B4-BE49-F238E27FC236}">
                <a16:creationId xmlns:a16="http://schemas.microsoft.com/office/drawing/2014/main" id="{CC643312-6E52-6571-92ED-B87C4FD2CA50}"/>
              </a:ext>
            </a:extLst>
          </p:cNvPr>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a:extLst>
              <a:ext uri="{FF2B5EF4-FFF2-40B4-BE49-F238E27FC236}">
                <a16:creationId xmlns:a16="http://schemas.microsoft.com/office/drawing/2014/main" id="{26255F24-362E-4C60-6D0C-72A68293D787}"/>
              </a:ext>
            </a:extLst>
          </p:cNvPr>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a:extLst>
              <a:ext uri="{FF2B5EF4-FFF2-40B4-BE49-F238E27FC236}">
                <a16:creationId xmlns:a16="http://schemas.microsoft.com/office/drawing/2014/main" id="{EF6087E8-03B0-C775-1FF2-A9A7E3855D94}"/>
              </a:ext>
            </a:extLst>
          </p:cNvPr>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04</a:t>
            </a:r>
            <a:endParaRPr sz="1600" dirty="0">
              <a:solidFill>
                <a:schemeClr val="bg1">
                  <a:lumMod val="65000"/>
                </a:schemeClr>
              </a:solidFill>
              <a:latin typeface="Gibson" pitchFamily="2" charset="0"/>
              <a:ea typeface="Gibson" pitchFamily="2" charset="0"/>
              <a:cs typeface="DM Sans"/>
              <a:sym typeface="DM Sans"/>
            </a:endParaRPr>
          </a:p>
        </p:txBody>
      </p:sp>
      <p:cxnSp>
        <p:nvCxnSpPr>
          <p:cNvPr id="138" name="Google Shape;138;p26">
            <a:extLst>
              <a:ext uri="{FF2B5EF4-FFF2-40B4-BE49-F238E27FC236}">
                <a16:creationId xmlns:a16="http://schemas.microsoft.com/office/drawing/2014/main" id="{16A07D44-E5F1-788B-27BD-CDBADB2918F9}"/>
              </a:ext>
            </a:extLst>
          </p:cNvPr>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a:extLst>
              <a:ext uri="{FF2B5EF4-FFF2-40B4-BE49-F238E27FC236}">
                <a16:creationId xmlns:a16="http://schemas.microsoft.com/office/drawing/2014/main" id="{51ADAE17-F8CA-0042-A6E0-708073B8AD13}"/>
              </a:ext>
            </a:extLst>
          </p:cNvPr>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Hands on: GitHub + R</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2" name="Google Shape;128;p26">
            <a:extLst>
              <a:ext uri="{FF2B5EF4-FFF2-40B4-BE49-F238E27FC236}">
                <a16:creationId xmlns:a16="http://schemas.microsoft.com/office/drawing/2014/main" id="{50157FBD-132C-B708-044E-C51B05A7BFEC}"/>
              </a:ext>
            </a:extLst>
          </p:cNvPr>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Tree>
    <p:extLst>
      <p:ext uri="{BB962C8B-B14F-4D97-AF65-F5344CB8AC3E}">
        <p14:creationId xmlns:p14="http://schemas.microsoft.com/office/powerpoint/2010/main" val="3182419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A881-DC0F-3913-AC27-F38C086AC8D7}"/>
              </a:ext>
            </a:extLst>
          </p:cNvPr>
          <p:cNvSpPr>
            <a:spLocks noGrp="1"/>
          </p:cNvSpPr>
          <p:nvPr>
            <p:ph type="title"/>
          </p:nvPr>
        </p:nvSpPr>
        <p:spPr/>
        <p:txBody>
          <a:bodyPr>
            <a:normAutofit/>
          </a:bodyPr>
          <a:lstStyle/>
          <a:p>
            <a:r>
              <a:rPr lang="en-US" sz="2400" dirty="0"/>
              <a:t>Version control</a:t>
            </a:r>
          </a:p>
        </p:txBody>
      </p:sp>
      <p:sp>
        <p:nvSpPr>
          <p:cNvPr id="3" name="Content Placeholder 2">
            <a:extLst>
              <a:ext uri="{FF2B5EF4-FFF2-40B4-BE49-F238E27FC236}">
                <a16:creationId xmlns:a16="http://schemas.microsoft.com/office/drawing/2014/main" id="{EEBFC512-3073-49F7-9BFB-8D8BE8F65049}"/>
              </a:ext>
            </a:extLst>
          </p:cNvPr>
          <p:cNvSpPr>
            <a:spLocks noGrp="1"/>
          </p:cNvSpPr>
          <p:nvPr>
            <p:ph idx="1"/>
          </p:nvPr>
        </p:nvSpPr>
        <p:spPr>
          <a:xfrm>
            <a:off x="522451" y="1326503"/>
            <a:ext cx="4292142" cy="2780564"/>
          </a:xfrm>
        </p:spPr>
        <p:txBody>
          <a:bodyPr>
            <a:noAutofit/>
          </a:bodyPr>
          <a:lstStyle/>
          <a:p>
            <a:r>
              <a:rPr lang="en-US" dirty="0"/>
              <a:t>keep the entire history of a file </a:t>
            </a:r>
          </a:p>
          <a:p>
            <a:pPr marL="0" indent="0">
              <a:buNone/>
            </a:pPr>
            <a:endParaRPr lang="en-US" dirty="0"/>
          </a:p>
          <a:p>
            <a:r>
              <a:rPr lang="en-US" dirty="0"/>
              <a:t>tag particular version so you can go back to them easily</a:t>
            </a:r>
          </a:p>
          <a:p>
            <a:endParaRPr lang="en-US" dirty="0"/>
          </a:p>
          <a:p>
            <a:r>
              <a:rPr lang="en-US" dirty="0"/>
              <a:t>facilitates collaborations and makes contributions transparent</a:t>
            </a:r>
          </a:p>
          <a:p>
            <a:endParaRPr lang="en-US" dirty="0"/>
          </a:p>
          <a:p>
            <a:r>
              <a:rPr lang="en-US" dirty="0"/>
              <a:t>experiment with code and feature without breaking the main project</a:t>
            </a:r>
          </a:p>
        </p:txBody>
      </p:sp>
      <p:pic>
        <p:nvPicPr>
          <p:cNvPr id="4" name="Picture 2" descr="A better backup">
            <a:extLst>
              <a:ext uri="{FF2B5EF4-FFF2-40B4-BE49-F238E27FC236}">
                <a16:creationId xmlns:a16="http://schemas.microsoft.com/office/drawing/2014/main" id="{0426B1A1-89D5-72DD-6E13-2384948BA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702" y="0"/>
            <a:ext cx="38576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49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DB040-C89B-2DC8-5E06-B2CAD1E9649E}"/>
              </a:ext>
            </a:extLst>
          </p:cNvPr>
          <p:cNvSpPr>
            <a:spLocks noGrp="1"/>
          </p:cNvSpPr>
          <p:nvPr>
            <p:ph type="title"/>
          </p:nvPr>
        </p:nvSpPr>
        <p:spPr/>
        <p:txBody>
          <a:bodyPr>
            <a:normAutofit/>
          </a:bodyPr>
          <a:lstStyle/>
          <a:p>
            <a:r>
              <a:rPr lang="en-US" sz="2400" dirty="0"/>
              <a:t>What is Git and GitHub?</a:t>
            </a:r>
          </a:p>
        </p:txBody>
      </p:sp>
      <p:sp>
        <p:nvSpPr>
          <p:cNvPr id="3" name="Text Placeholder 2">
            <a:extLst>
              <a:ext uri="{FF2B5EF4-FFF2-40B4-BE49-F238E27FC236}">
                <a16:creationId xmlns:a16="http://schemas.microsoft.com/office/drawing/2014/main" id="{45795DE4-F976-D3DA-50A1-476EEB87D51C}"/>
              </a:ext>
            </a:extLst>
          </p:cNvPr>
          <p:cNvSpPr>
            <a:spLocks noGrp="1"/>
          </p:cNvSpPr>
          <p:nvPr>
            <p:ph type="body" idx="1"/>
          </p:nvPr>
        </p:nvSpPr>
        <p:spPr/>
        <p:txBody>
          <a:bodyPr/>
          <a:lstStyle/>
          <a:p>
            <a:r>
              <a:rPr lang="en-US" b="1" dirty="0"/>
              <a:t>Git</a:t>
            </a:r>
            <a:r>
              <a:rPr lang="en-US" dirty="0"/>
              <a:t> is a program that you install on your computer: it is a version control software that tracks changes to your files over time</a:t>
            </a:r>
          </a:p>
          <a:p>
            <a:pPr marL="127000" indent="0">
              <a:buNone/>
            </a:pPr>
            <a:endParaRPr lang="en-US" dirty="0"/>
          </a:p>
          <a:p>
            <a:r>
              <a:rPr lang="en-US" b="1" dirty="0"/>
              <a:t>GitHub</a:t>
            </a:r>
            <a:r>
              <a:rPr lang="en-US" dirty="0"/>
              <a:t> is a website for code and data – not only an archive, but you can interact with other people’s files and data</a:t>
            </a:r>
          </a:p>
          <a:p>
            <a:endParaRPr lang="en-US" dirty="0"/>
          </a:p>
          <a:p>
            <a:r>
              <a:rPr lang="en-US" dirty="0"/>
              <a:t>Lots of cool features: visualize differences between </a:t>
            </a:r>
            <a:r>
              <a:rPr lang="en-US" dirty="0">
                <a:hlinkClick r:id="rId2"/>
              </a:rPr>
              <a:t>images</a:t>
            </a:r>
            <a:r>
              <a:rPr lang="en-US" dirty="0"/>
              <a:t>, </a:t>
            </a:r>
            <a:r>
              <a:rPr lang="en-US" dirty="0">
                <a:hlinkClick r:id="rId3"/>
              </a:rPr>
              <a:t>rendering</a:t>
            </a:r>
            <a:r>
              <a:rPr lang="en-US" dirty="0"/>
              <a:t> &amp; </a:t>
            </a:r>
            <a:r>
              <a:rPr lang="en-US" dirty="0">
                <a:hlinkClick r:id="rId4"/>
              </a:rPr>
              <a:t>diffing</a:t>
            </a:r>
            <a:r>
              <a:rPr lang="en-US" dirty="0"/>
              <a:t> map data files, </a:t>
            </a:r>
            <a:r>
              <a:rPr lang="en-US" dirty="0">
                <a:hlinkClick r:id="rId5"/>
              </a:rPr>
              <a:t>render text data files</a:t>
            </a:r>
            <a:r>
              <a:rPr lang="en-US" dirty="0"/>
              <a:t>, and </a:t>
            </a:r>
            <a:r>
              <a:rPr lang="en-US" dirty="0">
                <a:hlinkClick r:id="rId6"/>
              </a:rPr>
              <a:t>track changes in text</a:t>
            </a:r>
            <a:r>
              <a:rPr lang="en-US" dirty="0"/>
              <a:t> and more!</a:t>
            </a:r>
          </a:p>
          <a:p>
            <a:endParaRPr lang="en-US" dirty="0"/>
          </a:p>
        </p:txBody>
      </p:sp>
      <p:sp>
        <p:nvSpPr>
          <p:cNvPr id="5" name="Slide Number Placeholder 4">
            <a:extLst>
              <a:ext uri="{FF2B5EF4-FFF2-40B4-BE49-F238E27FC236}">
                <a16:creationId xmlns:a16="http://schemas.microsoft.com/office/drawing/2014/main" id="{466D9809-31F7-8FE8-3292-347409149DE8}"/>
              </a:ext>
            </a:extLst>
          </p:cNvPr>
          <p:cNvSpPr>
            <a:spLocks noGrp="1"/>
          </p:cNvSpPr>
          <p:nvPr>
            <p:ph type="sldNum" idx="12"/>
          </p:nvPr>
        </p:nvSpPr>
        <p:spPr/>
        <p:txBody>
          <a:bodyPr/>
          <a:lstStyle/>
          <a:p>
            <a:fld id="{00000000-1234-1234-1234-123412341234}" type="slidenum">
              <a:rPr lang="en" smtClean="0"/>
              <a:pPr/>
              <a:t>26</a:t>
            </a:fld>
            <a:endParaRPr lang="en" dirty="0"/>
          </a:p>
        </p:txBody>
      </p:sp>
      <p:pic>
        <p:nvPicPr>
          <p:cNvPr id="6" name="Picture 5">
            <a:extLst>
              <a:ext uri="{FF2B5EF4-FFF2-40B4-BE49-F238E27FC236}">
                <a16:creationId xmlns:a16="http://schemas.microsoft.com/office/drawing/2014/main" id="{A628F9CC-71B8-26ED-7364-0A047633D17F}"/>
              </a:ext>
            </a:extLst>
          </p:cNvPr>
          <p:cNvPicPr>
            <a:picLocks noChangeAspect="1"/>
          </p:cNvPicPr>
          <p:nvPr/>
        </p:nvPicPr>
        <p:blipFill>
          <a:blip r:embed="rId7"/>
          <a:stretch>
            <a:fillRect/>
          </a:stretch>
        </p:blipFill>
        <p:spPr>
          <a:xfrm>
            <a:off x="2685737" y="3696705"/>
            <a:ext cx="1120570" cy="1102970"/>
          </a:xfrm>
          <a:prstGeom prst="rect">
            <a:avLst/>
          </a:prstGeom>
        </p:spPr>
      </p:pic>
      <p:sp>
        <p:nvSpPr>
          <p:cNvPr id="8" name="TextBox 7">
            <a:extLst>
              <a:ext uri="{FF2B5EF4-FFF2-40B4-BE49-F238E27FC236}">
                <a16:creationId xmlns:a16="http://schemas.microsoft.com/office/drawing/2014/main" id="{EBB8524A-F380-2165-F0FC-46BE32016CC6}"/>
              </a:ext>
            </a:extLst>
          </p:cNvPr>
          <p:cNvSpPr txBox="1"/>
          <p:nvPr/>
        </p:nvSpPr>
        <p:spPr>
          <a:xfrm>
            <a:off x="3943350" y="4017357"/>
            <a:ext cx="1703637" cy="461665"/>
          </a:xfrm>
          <a:prstGeom prst="rect">
            <a:avLst/>
          </a:prstGeom>
          <a:noFill/>
        </p:spPr>
        <p:txBody>
          <a:bodyPr wrap="square" rtlCol="0">
            <a:spAutoFit/>
          </a:bodyPr>
          <a:lstStyle/>
          <a:p>
            <a:r>
              <a:rPr lang="en-US" sz="1200" dirty="0">
                <a:latin typeface="+mn-lt"/>
                <a:ea typeface="Gibson" pitchFamily="2" charset="0"/>
              </a:rPr>
              <a:t>Dr. Nina Therkildsen, Cornell University</a:t>
            </a:r>
          </a:p>
        </p:txBody>
      </p:sp>
      <p:sp>
        <p:nvSpPr>
          <p:cNvPr id="10" name="TextBox 9">
            <a:extLst>
              <a:ext uri="{FF2B5EF4-FFF2-40B4-BE49-F238E27FC236}">
                <a16:creationId xmlns:a16="http://schemas.microsoft.com/office/drawing/2014/main" id="{1678684C-DFB1-D7BE-7949-12E688516CA8}"/>
              </a:ext>
            </a:extLst>
          </p:cNvPr>
          <p:cNvSpPr txBox="1"/>
          <p:nvPr/>
        </p:nvSpPr>
        <p:spPr>
          <a:xfrm>
            <a:off x="5710081" y="4015026"/>
            <a:ext cx="3143250" cy="461665"/>
          </a:xfrm>
          <a:prstGeom prst="rect">
            <a:avLst/>
          </a:prstGeom>
          <a:noFill/>
        </p:spPr>
        <p:txBody>
          <a:bodyPr wrap="square">
            <a:spAutoFit/>
          </a:bodyPr>
          <a:lstStyle/>
          <a:p>
            <a:r>
              <a:rPr lang="en-US" sz="1200" dirty="0">
                <a:latin typeface="+mn-lt"/>
                <a:ea typeface="Gibson" pitchFamily="2" charset="0"/>
                <a:hlinkClick r:id="rId8"/>
              </a:rPr>
              <a:t>https://nt246.github.io/NTRES-6100-data-science/index.html</a:t>
            </a:r>
            <a:r>
              <a:rPr lang="en-US" sz="1200" dirty="0">
                <a:latin typeface="+mn-lt"/>
                <a:ea typeface="Gibson" pitchFamily="2" charset="0"/>
              </a:rPr>
              <a:t> </a:t>
            </a:r>
          </a:p>
        </p:txBody>
      </p:sp>
    </p:spTree>
    <p:extLst>
      <p:ext uri="{BB962C8B-B14F-4D97-AF65-F5344CB8AC3E}">
        <p14:creationId xmlns:p14="http://schemas.microsoft.com/office/powerpoint/2010/main" val="295885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17E14-EDB9-4624-EE5B-6EE57BB2B1FA}"/>
              </a:ext>
            </a:extLst>
          </p:cNvPr>
          <p:cNvSpPr>
            <a:spLocks noGrp="1"/>
          </p:cNvSpPr>
          <p:nvPr>
            <p:ph type="title"/>
          </p:nvPr>
        </p:nvSpPr>
        <p:spPr/>
        <p:txBody>
          <a:bodyPr>
            <a:normAutofit fontScale="90000"/>
          </a:bodyPr>
          <a:lstStyle/>
          <a:p>
            <a:endParaRPr lang="en-US" dirty="0"/>
          </a:p>
        </p:txBody>
      </p:sp>
      <p:sp>
        <p:nvSpPr>
          <p:cNvPr id="4" name="Subtitle 3">
            <a:extLst>
              <a:ext uri="{FF2B5EF4-FFF2-40B4-BE49-F238E27FC236}">
                <a16:creationId xmlns:a16="http://schemas.microsoft.com/office/drawing/2014/main" id="{7BD4E9A4-380A-B0D0-4E19-8152AA5BB1A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40C6DEB-1B75-28D1-E195-2D871D57F958}"/>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0242" name="Picture 2" descr="A row of 6 cute smiling monsters celebrating using GitHub. The first, wearing a climbing harness labeled &quot;Me&quot; is high-fiving another whose harness says &quot;Future Me&quot;. Others hold a box of snacks (tacos!), a map, a rope. Text above the monsters quotes Jenny Bryan: \&quot;Collaboration is the most compelling reason to manage a project with Git and GitHub. My definition of collaboration includes hands-on participation by multiple people, including your past and future self, as well as an asymmetric model, in which some people are active makers and others only read or review">
            <a:extLst>
              <a:ext uri="{FF2B5EF4-FFF2-40B4-BE49-F238E27FC236}">
                <a16:creationId xmlns:a16="http://schemas.microsoft.com/office/drawing/2014/main" id="{759D581D-910B-53C6-D331-92040FEBD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A086-8415-7B79-2B09-CC994F7AA573}"/>
              </a:ext>
            </a:extLst>
          </p:cNvPr>
          <p:cNvSpPr txBox="1"/>
          <p:nvPr/>
        </p:nvSpPr>
        <p:spPr>
          <a:xfrm>
            <a:off x="7486650" y="4575364"/>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Tree>
    <p:extLst>
      <p:ext uri="{BB962C8B-B14F-4D97-AF65-F5344CB8AC3E}">
        <p14:creationId xmlns:p14="http://schemas.microsoft.com/office/powerpoint/2010/main" val="2101729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5AE9-6A70-C75B-7837-4DC30CB50391}"/>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A7CF0B23-5C1B-948C-65DC-485ED55FB650}"/>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27FD50EF-18DC-EC0A-8F4E-4582BCB97925}"/>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A6F72F4-6460-5E86-1FEB-20D0841C4DFE}"/>
              </a:ext>
            </a:extLst>
          </p:cNvPr>
          <p:cNvSpPr>
            <a:spLocks noGrp="1"/>
          </p:cNvSpPr>
          <p:nvPr>
            <p:ph type="sldNum" idx="12"/>
          </p:nvPr>
        </p:nvSpPr>
        <p:spPr/>
        <p:txBody>
          <a:bodyPr/>
          <a:lstStyle/>
          <a:p>
            <a:fld id="{00000000-1234-1234-1234-123412341234}" type="slidenum">
              <a:rPr lang="en" smtClean="0"/>
              <a:pPr/>
              <a:t>28</a:t>
            </a:fld>
            <a:endParaRPr lang="en" dirty="0"/>
          </a:p>
        </p:txBody>
      </p:sp>
      <p:pic>
        <p:nvPicPr>
          <p:cNvPr id="12290" name="Picture 2" descr="In the left panel, against a blue sky with white clouds, a confident-looking monster climbs a rock face. Their rope’s anchors, secured with carabiners, are labeled from bottom to top and say 'Initial commit', 'Data Cleaned', 'Analysis completed'. Another anchor on their harness  is ready to place and is labeled 'Manuscript drafted'. In the right panel, against a gray sky with rain and lightning, an unhappy stressed-looking monster climbs a rock face. Their rope has a knot, is frayed, and is looped around one foot. Their anchors, placed haphazardly and not well-secured, are labeled things like 'analysis_final_v2.xls', 'analysis_final_final.xls', and 'ignore_this.xls'. Text above the left panel says: 'When working with GitHub we can navigate with more obvious, safe, streamlined routes that let us focus on the science-y things we want to do…' Text above the right panel says '...but working without GitHub can be disorienting, with too much time spent sifting through past work to figure out next steps forward.'">
            <a:extLst>
              <a:ext uri="{FF2B5EF4-FFF2-40B4-BE49-F238E27FC236}">
                <a16:creationId xmlns:a16="http://schemas.microsoft.com/office/drawing/2014/main" id="{DA681745-FD0A-A969-5AD8-CD127BAEF0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 r="50000" b="-82"/>
          <a:stretch>
            <a:fillRect/>
          </a:stretch>
        </p:blipFill>
        <p:spPr bwMode="auto">
          <a:xfrm>
            <a:off x="0" y="0"/>
            <a:ext cx="4572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9F5CC3-D5D6-3B6E-3422-4E034FE83533}"/>
              </a:ext>
            </a:extLst>
          </p:cNvPr>
          <p:cNvSpPr txBox="1"/>
          <p:nvPr/>
        </p:nvSpPr>
        <p:spPr>
          <a:xfrm>
            <a:off x="68510" y="4698475"/>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
        <p:nvSpPr>
          <p:cNvPr id="7" name="TextBox 6">
            <a:extLst>
              <a:ext uri="{FF2B5EF4-FFF2-40B4-BE49-F238E27FC236}">
                <a16:creationId xmlns:a16="http://schemas.microsoft.com/office/drawing/2014/main" id="{E83563D9-6423-E076-D161-9E73512F78A1}"/>
              </a:ext>
            </a:extLst>
          </p:cNvPr>
          <p:cNvSpPr txBox="1"/>
          <p:nvPr/>
        </p:nvSpPr>
        <p:spPr>
          <a:xfrm>
            <a:off x="139450" y="2860675"/>
            <a:ext cx="1300163" cy="523220"/>
          </a:xfrm>
          <a:prstGeom prst="rect">
            <a:avLst/>
          </a:prstGeom>
          <a:noFill/>
        </p:spPr>
        <p:txBody>
          <a:bodyPr wrap="square" rtlCol="0">
            <a:spAutoFit/>
          </a:bodyPr>
          <a:lstStyle/>
          <a:p>
            <a:r>
              <a:rPr lang="en-US" dirty="0">
                <a:latin typeface="+mn-lt"/>
                <a:ea typeface="Gibson" pitchFamily="2" charset="0"/>
              </a:rPr>
              <a:t>Streamlining your work!</a:t>
            </a:r>
          </a:p>
        </p:txBody>
      </p:sp>
      <p:pic>
        <p:nvPicPr>
          <p:cNvPr id="8" name="Picture 2" descr="In the left panel, against a blue sky with white clouds, a confident-looking monster climbs a rock face. Their rope’s anchors, secured with carabiners, are labeled from bottom to top and say 'Initial commit', 'Data Cleaned', 'Analysis completed'. Another anchor on their harness  is ready to place and is labeled 'Manuscript drafted'. In the right panel, against a gray sky with rain and lightning, an unhappy stressed-looking monster climbs a rock face. Their rope has a knot, is frayed, and is looped around one foot. Their anchors, placed haphazardly and not well-secured, are labeled things like 'analysis_final_v2.xls', 'analysis_final_final.xls', and 'ignore_this.xls'. Text above the left panel says: 'When working with GitHub we can navigate with more obvious, safe, streamlined routes that let us focus on the science-y things we want to do…' Text above the right panel says '...but working without GitHub can be disorienting, with too much time spent sifting through past work to figure out next steps forward.'">
            <a:extLst>
              <a:ext uri="{FF2B5EF4-FFF2-40B4-BE49-F238E27FC236}">
                <a16:creationId xmlns:a16="http://schemas.microsoft.com/office/drawing/2014/main" id="{DA77C80F-BAF7-6FCF-197B-6CE9C5EA8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4"/>
          <a:stretch>
            <a:fillRect/>
          </a:stretch>
        </p:blipFill>
        <p:spPr bwMode="auto">
          <a:xfrm>
            <a:off x="4569619" y="0"/>
            <a:ext cx="457438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86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7660B-8194-761A-28CB-37F9A0B47B3C}"/>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D0315437-749E-5D6F-6496-E973AC9910EB}"/>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D4A05706-7F64-D871-C2BB-BDC0955E15C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418B0B2-B862-7D8B-245B-33306B27761E}"/>
              </a:ext>
            </a:extLst>
          </p:cNvPr>
          <p:cNvSpPr>
            <a:spLocks noGrp="1"/>
          </p:cNvSpPr>
          <p:nvPr>
            <p:ph type="sldNum" idx="12"/>
          </p:nvPr>
        </p:nvSpPr>
        <p:spPr/>
        <p:txBody>
          <a:bodyPr/>
          <a:lstStyle/>
          <a:p>
            <a:fld id="{00000000-1234-1234-1234-123412341234}" type="slidenum">
              <a:rPr lang="en" smtClean="0"/>
              <a:pPr/>
              <a:t>29</a:t>
            </a:fld>
            <a:endParaRPr lang="en" dirty="0"/>
          </a:p>
        </p:txBody>
      </p:sp>
      <p:pic>
        <p:nvPicPr>
          <p:cNvPr id="13314" name="Picture 2" descr="Two monsters consult a book with routes labeled, 'Existing routes' and 'Our route' with warning information - images of lightning, a snake, and rocks falling - and notes on the facing page, while looking at the rock face they plan to climb. In the distance, one monster belays another who is climbing.">
            <a:extLst>
              <a:ext uri="{FF2B5EF4-FFF2-40B4-BE49-F238E27FC236}">
                <a16:creationId xmlns:a16="http://schemas.microsoft.com/office/drawing/2014/main" id="{C46E44ED-BACA-8F8F-6934-B9EBAE5C4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58D850-25D1-94AE-C03F-CF1BA7F56F10}"/>
              </a:ext>
            </a:extLst>
          </p:cNvPr>
          <p:cNvSpPr txBox="1"/>
          <p:nvPr/>
        </p:nvSpPr>
        <p:spPr>
          <a:xfrm>
            <a:off x="486418" y="321599"/>
            <a:ext cx="2663976" cy="307777"/>
          </a:xfrm>
          <a:prstGeom prst="rect">
            <a:avLst/>
          </a:prstGeom>
          <a:noFill/>
        </p:spPr>
        <p:txBody>
          <a:bodyPr wrap="square" rtlCol="0">
            <a:spAutoFit/>
          </a:bodyPr>
          <a:lstStyle/>
          <a:p>
            <a:r>
              <a:rPr lang="en-US" dirty="0">
                <a:latin typeface="+mn-lt"/>
                <a:ea typeface="Gibson" pitchFamily="2" charset="0"/>
              </a:rPr>
              <a:t>Safely reuse and collaborate!</a:t>
            </a:r>
          </a:p>
        </p:txBody>
      </p:sp>
      <p:sp>
        <p:nvSpPr>
          <p:cNvPr id="7" name="TextBox 6">
            <a:extLst>
              <a:ext uri="{FF2B5EF4-FFF2-40B4-BE49-F238E27FC236}">
                <a16:creationId xmlns:a16="http://schemas.microsoft.com/office/drawing/2014/main" id="{33D98917-68EC-A346-001A-A0FD112ECA84}"/>
              </a:ext>
            </a:extLst>
          </p:cNvPr>
          <p:cNvSpPr txBox="1"/>
          <p:nvPr/>
        </p:nvSpPr>
        <p:spPr>
          <a:xfrm>
            <a:off x="6576466" y="4819972"/>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Tree>
    <p:extLst>
      <p:ext uri="{BB962C8B-B14F-4D97-AF65-F5344CB8AC3E}">
        <p14:creationId xmlns:p14="http://schemas.microsoft.com/office/powerpoint/2010/main" val="1462815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a:extLst>
            <a:ext uri="{FF2B5EF4-FFF2-40B4-BE49-F238E27FC236}">
              <a16:creationId xmlns:a16="http://schemas.microsoft.com/office/drawing/2014/main" id="{91577A2A-94C4-4971-DCAD-91B4C711101B}"/>
            </a:ext>
          </a:extLst>
        </p:cNvPr>
        <p:cNvGrpSpPr/>
        <p:nvPr/>
      </p:nvGrpSpPr>
      <p:grpSpPr>
        <a:xfrm>
          <a:off x="0" y="0"/>
          <a:ext cx="0" cy="0"/>
          <a:chOff x="0" y="0"/>
          <a:chExt cx="0" cy="0"/>
        </a:xfrm>
      </p:grpSpPr>
      <p:sp>
        <p:nvSpPr>
          <p:cNvPr id="129" name="Google Shape;129;p26">
            <a:extLst>
              <a:ext uri="{FF2B5EF4-FFF2-40B4-BE49-F238E27FC236}">
                <a16:creationId xmlns:a16="http://schemas.microsoft.com/office/drawing/2014/main" id="{17D6419D-9DDE-D9D4-1858-AADBCC04D47B}"/>
              </a:ext>
            </a:extLst>
          </p:cNvPr>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dk1"/>
                </a:solidFill>
                <a:latin typeface="Gibson" pitchFamily="2" charset="0"/>
                <a:ea typeface="Gibson" pitchFamily="2" charset="0"/>
                <a:cs typeface="DM Sans Light"/>
                <a:sym typeface="DM Sans Light"/>
              </a:rPr>
              <a:t>What is reproducibility?</a:t>
            </a:r>
            <a:endParaRPr sz="2200" dirty="0">
              <a:solidFill>
                <a:srgbClr val="2E261F"/>
              </a:solidFill>
              <a:latin typeface="Gibson" pitchFamily="2" charset="0"/>
              <a:ea typeface="Gibson" pitchFamily="2" charset="0"/>
              <a:cs typeface="DM Sans Light"/>
              <a:sym typeface="DM Sans Light"/>
            </a:endParaRPr>
          </a:p>
        </p:txBody>
      </p:sp>
      <p:sp>
        <p:nvSpPr>
          <p:cNvPr id="130" name="Google Shape;130;p26">
            <a:extLst>
              <a:ext uri="{FF2B5EF4-FFF2-40B4-BE49-F238E27FC236}">
                <a16:creationId xmlns:a16="http://schemas.microsoft.com/office/drawing/2014/main" id="{68DE3AC6-CDD5-3898-7D92-022B58C3FBD6}"/>
              </a:ext>
            </a:extLst>
          </p:cNvPr>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Data &amp; code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1" name="Google Shape;131;p26">
            <a:extLst>
              <a:ext uri="{FF2B5EF4-FFF2-40B4-BE49-F238E27FC236}">
                <a16:creationId xmlns:a16="http://schemas.microsoft.com/office/drawing/2014/main" id="{AEA0CA15-3522-42E5-C695-604B194977FE}"/>
              </a:ext>
            </a:extLst>
          </p:cNvPr>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bg1">
                    <a:lumMod val="65000"/>
                  </a:schemeClr>
                </a:solidFill>
                <a:latin typeface="Gibson" pitchFamily="2" charset="0"/>
                <a:ea typeface="Gibson" pitchFamily="2" charset="0"/>
                <a:cs typeface="DM Sans Light"/>
                <a:sym typeface="DM Sans Light"/>
              </a:rPr>
              <a:t>Git &amp; version control</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2" name="Google Shape;132;p26">
            <a:extLst>
              <a:ext uri="{FF2B5EF4-FFF2-40B4-BE49-F238E27FC236}">
                <a16:creationId xmlns:a16="http://schemas.microsoft.com/office/drawing/2014/main" id="{8CC3052E-40C7-8F81-8646-DA5CAEA1D34B}"/>
              </a:ext>
            </a:extLst>
          </p:cNvPr>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02</a:t>
            </a:r>
            <a:endParaRPr sz="1600" dirty="0">
              <a:solidFill>
                <a:schemeClr val="bg1">
                  <a:lumMod val="65000"/>
                </a:schemeClr>
              </a:solidFill>
              <a:latin typeface="Gibson" pitchFamily="2" charset="0"/>
              <a:ea typeface="Gibson" pitchFamily="2" charset="0"/>
              <a:cs typeface="DM Sans"/>
              <a:sym typeface="DM Sans"/>
            </a:endParaRPr>
          </a:p>
        </p:txBody>
      </p:sp>
      <p:sp>
        <p:nvSpPr>
          <p:cNvPr id="133" name="Google Shape;133;p26">
            <a:extLst>
              <a:ext uri="{FF2B5EF4-FFF2-40B4-BE49-F238E27FC236}">
                <a16:creationId xmlns:a16="http://schemas.microsoft.com/office/drawing/2014/main" id="{8C8CF9A1-A9C9-58A2-7917-5AFD22740E2D}"/>
              </a:ext>
            </a:extLst>
          </p:cNvPr>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rgbClr val="2E261F"/>
                </a:solidFill>
                <a:latin typeface="Gibson" pitchFamily="2" charset="0"/>
                <a:ea typeface="Gibson" pitchFamily="2" charset="0"/>
                <a:cs typeface="DM Sans"/>
                <a:sym typeface="DM Sans"/>
              </a:rPr>
              <a:t>01</a:t>
            </a:r>
            <a:endParaRPr sz="3000" dirty="0">
              <a:solidFill>
                <a:srgbClr val="2E261F"/>
              </a:solidFill>
              <a:latin typeface="Gibson" pitchFamily="2" charset="0"/>
              <a:ea typeface="Gibson" pitchFamily="2" charset="0"/>
              <a:cs typeface="DM Sans"/>
              <a:sym typeface="DM Sans"/>
            </a:endParaRPr>
          </a:p>
        </p:txBody>
      </p:sp>
      <p:sp>
        <p:nvSpPr>
          <p:cNvPr id="134" name="Google Shape;134;p26">
            <a:extLst>
              <a:ext uri="{FF2B5EF4-FFF2-40B4-BE49-F238E27FC236}">
                <a16:creationId xmlns:a16="http://schemas.microsoft.com/office/drawing/2014/main" id="{90EA1B72-9FDF-446F-AE6A-AD3A32999EA0}"/>
              </a:ext>
            </a:extLst>
          </p:cNvPr>
          <p:cNvSpPr txBox="1"/>
          <p:nvPr/>
        </p:nvSpPr>
        <p:spPr>
          <a:xfrm>
            <a:off x="2895100"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03</a:t>
            </a:r>
            <a:endParaRPr sz="1600" dirty="0">
              <a:solidFill>
                <a:schemeClr val="bg1">
                  <a:lumMod val="65000"/>
                </a:schemeClr>
              </a:solidFill>
              <a:latin typeface="Gibson" pitchFamily="2" charset="0"/>
              <a:ea typeface="Gibson" pitchFamily="2" charset="0"/>
              <a:cs typeface="DM Sans"/>
              <a:sym typeface="DM Sans"/>
            </a:endParaRPr>
          </a:p>
        </p:txBody>
      </p:sp>
      <p:cxnSp>
        <p:nvCxnSpPr>
          <p:cNvPr id="135" name="Google Shape;135;p26">
            <a:extLst>
              <a:ext uri="{FF2B5EF4-FFF2-40B4-BE49-F238E27FC236}">
                <a16:creationId xmlns:a16="http://schemas.microsoft.com/office/drawing/2014/main" id="{8F720A4B-BB87-D551-C560-D89C1E99B091}"/>
              </a:ext>
            </a:extLst>
          </p:cNvPr>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a:extLst>
              <a:ext uri="{FF2B5EF4-FFF2-40B4-BE49-F238E27FC236}">
                <a16:creationId xmlns:a16="http://schemas.microsoft.com/office/drawing/2014/main" id="{81A16E3B-0BEB-DB20-3EF8-B49808A77430}"/>
              </a:ext>
            </a:extLst>
          </p:cNvPr>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a:extLst>
              <a:ext uri="{FF2B5EF4-FFF2-40B4-BE49-F238E27FC236}">
                <a16:creationId xmlns:a16="http://schemas.microsoft.com/office/drawing/2014/main" id="{5805E8F4-D142-86AA-0CEC-293C890E76BD}"/>
              </a:ext>
            </a:extLst>
          </p:cNvPr>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04</a:t>
            </a:r>
            <a:endParaRPr sz="1600" dirty="0">
              <a:solidFill>
                <a:schemeClr val="bg1">
                  <a:lumMod val="65000"/>
                </a:schemeClr>
              </a:solidFill>
              <a:latin typeface="Gibson" pitchFamily="2" charset="0"/>
              <a:ea typeface="Gibson" pitchFamily="2" charset="0"/>
              <a:cs typeface="DM Sans"/>
              <a:sym typeface="DM Sans"/>
            </a:endParaRPr>
          </a:p>
        </p:txBody>
      </p:sp>
      <p:cxnSp>
        <p:nvCxnSpPr>
          <p:cNvPr id="138" name="Google Shape;138;p26">
            <a:extLst>
              <a:ext uri="{FF2B5EF4-FFF2-40B4-BE49-F238E27FC236}">
                <a16:creationId xmlns:a16="http://schemas.microsoft.com/office/drawing/2014/main" id="{338D2C83-E540-F38D-7BC2-E9953DE33D1D}"/>
              </a:ext>
            </a:extLst>
          </p:cNvPr>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a:extLst>
              <a:ext uri="{FF2B5EF4-FFF2-40B4-BE49-F238E27FC236}">
                <a16:creationId xmlns:a16="http://schemas.microsoft.com/office/drawing/2014/main" id="{950C2E17-34AD-C5C8-9A1A-0504B71BEAE9}"/>
              </a:ext>
            </a:extLst>
          </p:cNvPr>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Hands on: GitHub + R</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2" name="Google Shape;128;p26">
            <a:extLst>
              <a:ext uri="{FF2B5EF4-FFF2-40B4-BE49-F238E27FC236}">
                <a16:creationId xmlns:a16="http://schemas.microsoft.com/office/drawing/2014/main" id="{ED996809-7CCD-DEDD-0141-9A96C86B1EAD}"/>
              </a:ext>
            </a:extLst>
          </p:cNvPr>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Tree>
    <p:extLst>
      <p:ext uri="{BB962C8B-B14F-4D97-AF65-F5344CB8AC3E}">
        <p14:creationId xmlns:p14="http://schemas.microsoft.com/office/powerpoint/2010/main" val="3883768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377D-920A-08A7-4451-7105BA5224D7}"/>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7A437FD4-8AE9-0B16-197E-EED40502AF16}"/>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CCAED580-2E62-026A-BDC5-456B76ADD44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39FAB55-2DD2-AC2A-583A-DB08A9394F15}"/>
              </a:ext>
            </a:extLst>
          </p:cNvPr>
          <p:cNvSpPr>
            <a:spLocks noGrp="1"/>
          </p:cNvSpPr>
          <p:nvPr>
            <p:ph type="sldNum" idx="12"/>
          </p:nvPr>
        </p:nvSpPr>
        <p:spPr/>
        <p:txBody>
          <a:bodyPr/>
          <a:lstStyle/>
          <a:p>
            <a:fld id="{00000000-1234-1234-1234-123412341234}" type="slidenum">
              <a:rPr lang="en" smtClean="0"/>
              <a:pPr/>
              <a:t>30</a:t>
            </a:fld>
            <a:endParaRPr lang="en" dirty="0"/>
          </a:p>
        </p:txBody>
      </p:sp>
      <p:pic>
        <p:nvPicPr>
          <p:cNvPr id="14338" name="Picture 2" descr="A confidently smiling monster is falling from a rock overhang, while secured by four anchors, each labeled, 'Commit'">
            <a:extLst>
              <a:ext uri="{FF2B5EF4-FFF2-40B4-BE49-F238E27FC236}">
                <a16:creationId xmlns:a16="http://schemas.microsoft.com/office/drawing/2014/main" id="{BF12DB70-3406-AA5D-23F8-CF054D935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C30EA1-C12A-B774-C036-E461365B8063}"/>
              </a:ext>
            </a:extLst>
          </p:cNvPr>
          <p:cNvSpPr txBox="1"/>
          <p:nvPr/>
        </p:nvSpPr>
        <p:spPr>
          <a:xfrm>
            <a:off x="194169" y="871515"/>
            <a:ext cx="1939381" cy="523220"/>
          </a:xfrm>
          <a:prstGeom prst="rect">
            <a:avLst/>
          </a:prstGeom>
          <a:noFill/>
        </p:spPr>
        <p:txBody>
          <a:bodyPr wrap="square" rtlCol="0">
            <a:spAutoFit/>
          </a:bodyPr>
          <a:lstStyle/>
          <a:p>
            <a:r>
              <a:rPr lang="en-US" dirty="0">
                <a:latin typeface="+mn-lt"/>
                <a:ea typeface="Gibson" pitchFamily="2" charset="0"/>
              </a:rPr>
              <a:t>Fail and make mistakes without worrying!</a:t>
            </a:r>
          </a:p>
        </p:txBody>
      </p:sp>
      <p:sp>
        <p:nvSpPr>
          <p:cNvPr id="7" name="TextBox 6">
            <a:extLst>
              <a:ext uri="{FF2B5EF4-FFF2-40B4-BE49-F238E27FC236}">
                <a16:creationId xmlns:a16="http://schemas.microsoft.com/office/drawing/2014/main" id="{F6BA1FD3-B35E-5788-2B5B-D83514889A99}"/>
              </a:ext>
            </a:extLst>
          </p:cNvPr>
          <p:cNvSpPr txBox="1"/>
          <p:nvPr/>
        </p:nvSpPr>
        <p:spPr>
          <a:xfrm>
            <a:off x="95869" y="4771131"/>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Tree>
    <p:extLst>
      <p:ext uri="{BB962C8B-B14F-4D97-AF65-F5344CB8AC3E}">
        <p14:creationId xmlns:p14="http://schemas.microsoft.com/office/powerpoint/2010/main" val="1150652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544E-78F0-47C4-4D31-810CD42C294C}"/>
              </a:ext>
            </a:extLst>
          </p:cNvPr>
          <p:cNvSpPr>
            <a:spLocks noGrp="1"/>
          </p:cNvSpPr>
          <p:nvPr>
            <p:ph type="title"/>
          </p:nvPr>
        </p:nvSpPr>
        <p:spPr/>
        <p:txBody>
          <a:bodyPr>
            <a:normAutofit/>
          </a:bodyPr>
          <a:lstStyle/>
          <a:p>
            <a:r>
              <a:rPr lang="en-US" sz="2400" dirty="0"/>
              <a:t>Have you created a GitHub account?</a:t>
            </a:r>
          </a:p>
        </p:txBody>
      </p:sp>
      <p:sp>
        <p:nvSpPr>
          <p:cNvPr id="3" name="Content Placeholder 2">
            <a:extLst>
              <a:ext uri="{FF2B5EF4-FFF2-40B4-BE49-F238E27FC236}">
                <a16:creationId xmlns:a16="http://schemas.microsoft.com/office/drawing/2014/main" id="{CC079524-4BF7-0153-75D1-0DBFF9297404}"/>
              </a:ext>
            </a:extLst>
          </p:cNvPr>
          <p:cNvSpPr>
            <a:spLocks noGrp="1"/>
          </p:cNvSpPr>
          <p:nvPr>
            <p:ph idx="1"/>
          </p:nvPr>
        </p:nvSpPr>
        <p:spPr>
          <a:xfrm>
            <a:off x="628650" y="1369219"/>
            <a:ext cx="7886700" cy="3000105"/>
          </a:xfrm>
        </p:spPr>
        <p:txBody>
          <a:bodyPr>
            <a:normAutofit/>
          </a:bodyPr>
          <a:lstStyle/>
          <a:p>
            <a:r>
              <a:rPr lang="en-US" dirty="0"/>
              <a:t>It’s free!</a:t>
            </a:r>
          </a:p>
          <a:p>
            <a:pPr marL="0" indent="0">
              <a:buNone/>
            </a:pPr>
            <a:endParaRPr lang="en-US" dirty="0"/>
          </a:p>
          <a:p>
            <a:endParaRPr lang="en-US" dirty="0"/>
          </a:p>
          <a:p>
            <a:r>
              <a:rPr lang="en-US" dirty="0"/>
              <a:t>Create a username and p/w and login to your GitHub account</a:t>
            </a:r>
          </a:p>
          <a:p>
            <a:endParaRPr lang="en-US" dirty="0"/>
          </a:p>
          <a:p>
            <a:pPr marL="0" indent="0">
              <a:buNone/>
            </a:pPr>
            <a:endParaRPr lang="en-US" dirty="0"/>
          </a:p>
          <a:p>
            <a:r>
              <a:rPr lang="en-US" dirty="0">
                <a:hlinkClick r:id="rId2"/>
              </a:rPr>
              <a:t>https://github.com/</a:t>
            </a: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1347814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EB70-93A8-ADDC-0626-63FFB075E8D3}"/>
              </a:ext>
            </a:extLst>
          </p:cNvPr>
          <p:cNvSpPr>
            <a:spLocks noGrp="1"/>
          </p:cNvSpPr>
          <p:nvPr>
            <p:ph type="title"/>
          </p:nvPr>
        </p:nvSpPr>
        <p:spPr/>
        <p:txBody>
          <a:bodyPr>
            <a:normAutofit/>
          </a:bodyPr>
          <a:lstStyle/>
          <a:p>
            <a:r>
              <a:rPr lang="en-US" sz="2400" dirty="0"/>
              <a:t>Have you installed </a:t>
            </a:r>
            <a:r>
              <a:rPr lang="en-US" sz="2400" i="1" dirty="0"/>
              <a:t>git</a:t>
            </a:r>
            <a:r>
              <a:rPr lang="en-US" sz="2400" dirty="0"/>
              <a:t> on your system?</a:t>
            </a:r>
          </a:p>
        </p:txBody>
      </p:sp>
      <p:sp>
        <p:nvSpPr>
          <p:cNvPr id="3" name="Content Placeholder 2">
            <a:extLst>
              <a:ext uri="{FF2B5EF4-FFF2-40B4-BE49-F238E27FC236}">
                <a16:creationId xmlns:a16="http://schemas.microsoft.com/office/drawing/2014/main" id="{87218E38-A6A1-C19F-8C61-501305BA149E}"/>
              </a:ext>
            </a:extLst>
          </p:cNvPr>
          <p:cNvSpPr>
            <a:spLocks noGrp="1"/>
          </p:cNvSpPr>
          <p:nvPr>
            <p:ph idx="1"/>
          </p:nvPr>
        </p:nvSpPr>
        <p:spPr/>
        <p:txBody>
          <a:bodyPr>
            <a:normAutofit/>
          </a:bodyPr>
          <a:lstStyle/>
          <a:p>
            <a:r>
              <a:rPr lang="en-US" dirty="0">
                <a:hlinkClick r:id="rId2"/>
              </a:rPr>
              <a:t>https://git-scm.com/downloads</a:t>
            </a:r>
            <a:r>
              <a:rPr lang="en-US" dirty="0"/>
              <a:t> </a:t>
            </a:r>
          </a:p>
          <a:p>
            <a:endParaRPr lang="en-US" dirty="0"/>
          </a:p>
          <a:p>
            <a:pPr marL="0" indent="0">
              <a:buNone/>
            </a:pPr>
            <a:endParaRPr lang="en-US" dirty="0"/>
          </a:p>
          <a:p>
            <a:r>
              <a:rPr lang="en-US" dirty="0"/>
              <a:t>Download and install the appropriate version for your corresponding OS</a:t>
            </a:r>
          </a:p>
        </p:txBody>
      </p:sp>
    </p:spTree>
    <p:extLst>
      <p:ext uri="{BB962C8B-B14F-4D97-AF65-F5344CB8AC3E}">
        <p14:creationId xmlns:p14="http://schemas.microsoft.com/office/powerpoint/2010/main" val="1356022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30F-79F2-45BF-1E7C-A8A720951A98}"/>
              </a:ext>
            </a:extLst>
          </p:cNvPr>
          <p:cNvSpPr>
            <a:spLocks noGrp="1"/>
          </p:cNvSpPr>
          <p:nvPr>
            <p:ph type="title"/>
          </p:nvPr>
        </p:nvSpPr>
        <p:spPr/>
        <p:txBody>
          <a:bodyPr>
            <a:normAutofit/>
          </a:bodyPr>
          <a:lstStyle/>
          <a:p>
            <a:r>
              <a:rPr lang="en-US" sz="2400" dirty="0"/>
              <a:t>5-minute break</a:t>
            </a:r>
          </a:p>
        </p:txBody>
      </p:sp>
      <p:sp>
        <p:nvSpPr>
          <p:cNvPr id="4" name="Slide Number Placeholder 3">
            <a:extLst>
              <a:ext uri="{FF2B5EF4-FFF2-40B4-BE49-F238E27FC236}">
                <a16:creationId xmlns:a16="http://schemas.microsoft.com/office/drawing/2014/main" id="{BB17686A-FE24-D10C-7944-27C27E941476}"/>
              </a:ext>
            </a:extLst>
          </p:cNvPr>
          <p:cNvSpPr>
            <a:spLocks noGrp="1"/>
          </p:cNvSpPr>
          <p:nvPr>
            <p:ph type="sldNum" sz="quarter" idx="12"/>
          </p:nvPr>
        </p:nvSpPr>
        <p:spPr/>
        <p:txBody>
          <a:bodyPr/>
          <a:lstStyle/>
          <a:p>
            <a:fld id="{0950877F-E819-4E42-81B0-7F34FBF8D17A}" type="slidenum">
              <a:rPr lang="en-US" smtClean="0"/>
              <a:pPr/>
              <a:t>33</a:t>
            </a:fld>
            <a:endParaRPr lang="en-US" dirty="0"/>
          </a:p>
        </p:txBody>
      </p:sp>
      <p:pic>
        <p:nvPicPr>
          <p:cNvPr id="15362" name="Picture 2" descr="Take A Break Funny Images – Browse 7,442 Stock Photos, Vectors, and Video |  Adobe Stock">
            <a:extLst>
              <a:ext uri="{FF2B5EF4-FFF2-40B4-BE49-F238E27FC236}">
                <a16:creationId xmlns:a16="http://schemas.microsoft.com/office/drawing/2014/main" id="{6ECCDC25-17D9-2D65-C798-6B7F339AE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956" y="1176607"/>
            <a:ext cx="4381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264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a:extLst>
            <a:ext uri="{FF2B5EF4-FFF2-40B4-BE49-F238E27FC236}">
              <a16:creationId xmlns:a16="http://schemas.microsoft.com/office/drawing/2014/main" id="{4C47528C-9D6F-AF20-AA3C-A4280E6F380E}"/>
            </a:ext>
          </a:extLst>
        </p:cNvPr>
        <p:cNvGrpSpPr/>
        <p:nvPr/>
      </p:nvGrpSpPr>
      <p:grpSpPr>
        <a:xfrm>
          <a:off x="0" y="0"/>
          <a:ext cx="0" cy="0"/>
          <a:chOff x="0" y="0"/>
          <a:chExt cx="0" cy="0"/>
        </a:xfrm>
      </p:grpSpPr>
      <p:sp>
        <p:nvSpPr>
          <p:cNvPr id="129" name="Google Shape;129;p26">
            <a:extLst>
              <a:ext uri="{FF2B5EF4-FFF2-40B4-BE49-F238E27FC236}">
                <a16:creationId xmlns:a16="http://schemas.microsoft.com/office/drawing/2014/main" id="{575E1999-D7DE-0BAC-0D90-0EEEE6F2000A}"/>
              </a:ext>
            </a:extLst>
          </p:cNvPr>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What is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0" name="Google Shape;130;p26">
            <a:extLst>
              <a:ext uri="{FF2B5EF4-FFF2-40B4-BE49-F238E27FC236}">
                <a16:creationId xmlns:a16="http://schemas.microsoft.com/office/drawing/2014/main" id="{F74B1A24-6756-A029-A860-562744E11EC0}"/>
              </a:ext>
            </a:extLst>
          </p:cNvPr>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Data &amp; code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1" name="Google Shape;131;p26">
            <a:extLst>
              <a:ext uri="{FF2B5EF4-FFF2-40B4-BE49-F238E27FC236}">
                <a16:creationId xmlns:a16="http://schemas.microsoft.com/office/drawing/2014/main" id="{63534F88-DB4F-BA5F-FB67-9BAB7FF869E6}"/>
              </a:ext>
            </a:extLst>
          </p:cNvPr>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bg2">
                    <a:lumMod val="60000"/>
                    <a:lumOff val="40000"/>
                  </a:schemeClr>
                </a:solidFill>
                <a:latin typeface="Gibson" pitchFamily="2" charset="0"/>
                <a:ea typeface="Gibson" pitchFamily="2" charset="0"/>
                <a:cs typeface="DM Sans Light"/>
                <a:sym typeface="DM Sans Light"/>
              </a:rPr>
              <a:t>Git &amp; version control</a:t>
            </a:r>
            <a:endParaRPr sz="2200" dirty="0">
              <a:solidFill>
                <a:schemeClr val="bg2">
                  <a:lumMod val="60000"/>
                  <a:lumOff val="40000"/>
                </a:schemeClr>
              </a:solidFill>
              <a:latin typeface="Gibson" pitchFamily="2" charset="0"/>
              <a:ea typeface="Gibson" pitchFamily="2" charset="0"/>
              <a:cs typeface="DM Sans Light"/>
              <a:sym typeface="DM Sans Light"/>
            </a:endParaRPr>
          </a:p>
        </p:txBody>
      </p:sp>
      <p:sp>
        <p:nvSpPr>
          <p:cNvPr id="132" name="Google Shape;132;p26">
            <a:extLst>
              <a:ext uri="{FF2B5EF4-FFF2-40B4-BE49-F238E27FC236}">
                <a16:creationId xmlns:a16="http://schemas.microsoft.com/office/drawing/2014/main" id="{A4099FFE-1948-1921-1E9A-F3D17774485B}"/>
              </a:ext>
            </a:extLst>
          </p:cNvPr>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02</a:t>
            </a:r>
            <a:endParaRPr sz="1600" dirty="0">
              <a:solidFill>
                <a:schemeClr val="bg1">
                  <a:lumMod val="65000"/>
                </a:schemeClr>
              </a:solidFill>
              <a:latin typeface="Gibson" pitchFamily="2" charset="0"/>
              <a:ea typeface="Gibson" pitchFamily="2" charset="0"/>
              <a:cs typeface="DM Sans"/>
              <a:sym typeface="DM Sans"/>
            </a:endParaRPr>
          </a:p>
        </p:txBody>
      </p:sp>
      <p:sp>
        <p:nvSpPr>
          <p:cNvPr id="133" name="Google Shape;133;p26">
            <a:extLst>
              <a:ext uri="{FF2B5EF4-FFF2-40B4-BE49-F238E27FC236}">
                <a16:creationId xmlns:a16="http://schemas.microsoft.com/office/drawing/2014/main" id="{39256B4C-6D10-EAA2-2B77-F60222948996}"/>
              </a:ext>
            </a:extLst>
          </p:cNvPr>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chemeClr val="bg1">
                    <a:lumMod val="65000"/>
                  </a:schemeClr>
                </a:solidFill>
                <a:latin typeface="Gibson" pitchFamily="2" charset="0"/>
                <a:ea typeface="Gibson" pitchFamily="2" charset="0"/>
                <a:cs typeface="DM Sans"/>
                <a:sym typeface="DM Sans"/>
              </a:rPr>
              <a:t>01</a:t>
            </a:r>
            <a:endParaRPr sz="3000" dirty="0">
              <a:solidFill>
                <a:schemeClr val="bg1">
                  <a:lumMod val="65000"/>
                </a:schemeClr>
              </a:solidFill>
              <a:latin typeface="Gibson" pitchFamily="2" charset="0"/>
              <a:ea typeface="Gibson" pitchFamily="2" charset="0"/>
              <a:cs typeface="DM Sans"/>
              <a:sym typeface="DM Sans"/>
            </a:endParaRPr>
          </a:p>
        </p:txBody>
      </p:sp>
      <p:sp>
        <p:nvSpPr>
          <p:cNvPr id="134" name="Google Shape;134;p26">
            <a:extLst>
              <a:ext uri="{FF2B5EF4-FFF2-40B4-BE49-F238E27FC236}">
                <a16:creationId xmlns:a16="http://schemas.microsoft.com/office/drawing/2014/main" id="{0CF34445-37E6-C413-5F9C-3E26673E5FD6}"/>
              </a:ext>
            </a:extLst>
          </p:cNvPr>
          <p:cNvSpPr txBox="1"/>
          <p:nvPr/>
        </p:nvSpPr>
        <p:spPr>
          <a:xfrm>
            <a:off x="2895100"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2">
                    <a:lumMod val="60000"/>
                    <a:lumOff val="40000"/>
                  </a:schemeClr>
                </a:solidFill>
                <a:latin typeface="Gibson" pitchFamily="2" charset="0"/>
                <a:ea typeface="Gibson" pitchFamily="2" charset="0"/>
                <a:cs typeface="DM Sans"/>
                <a:sym typeface="DM Sans"/>
              </a:rPr>
              <a:t>03</a:t>
            </a:r>
            <a:endParaRPr sz="1600" dirty="0">
              <a:solidFill>
                <a:schemeClr val="bg2">
                  <a:lumMod val="60000"/>
                  <a:lumOff val="40000"/>
                </a:schemeClr>
              </a:solidFill>
              <a:latin typeface="Gibson" pitchFamily="2" charset="0"/>
              <a:ea typeface="Gibson" pitchFamily="2" charset="0"/>
              <a:cs typeface="DM Sans"/>
              <a:sym typeface="DM Sans"/>
            </a:endParaRPr>
          </a:p>
        </p:txBody>
      </p:sp>
      <p:cxnSp>
        <p:nvCxnSpPr>
          <p:cNvPr id="135" name="Google Shape;135;p26">
            <a:extLst>
              <a:ext uri="{FF2B5EF4-FFF2-40B4-BE49-F238E27FC236}">
                <a16:creationId xmlns:a16="http://schemas.microsoft.com/office/drawing/2014/main" id="{DE355375-9300-E036-5D0D-B448D76FE903}"/>
              </a:ext>
            </a:extLst>
          </p:cNvPr>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a:extLst>
              <a:ext uri="{FF2B5EF4-FFF2-40B4-BE49-F238E27FC236}">
                <a16:creationId xmlns:a16="http://schemas.microsoft.com/office/drawing/2014/main" id="{F49A1C75-F9E7-3BE5-CE76-B126D2B4A336}"/>
              </a:ext>
            </a:extLst>
          </p:cNvPr>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a:extLst>
              <a:ext uri="{FF2B5EF4-FFF2-40B4-BE49-F238E27FC236}">
                <a16:creationId xmlns:a16="http://schemas.microsoft.com/office/drawing/2014/main" id="{1949FD98-807B-4F59-DB4F-56F42EEAFC4F}"/>
              </a:ext>
            </a:extLst>
          </p:cNvPr>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tx1"/>
                </a:solidFill>
                <a:latin typeface="Gibson" pitchFamily="2" charset="0"/>
                <a:ea typeface="Gibson" pitchFamily="2" charset="0"/>
                <a:cs typeface="DM Sans"/>
                <a:sym typeface="DM Sans"/>
              </a:rPr>
              <a:t>04</a:t>
            </a:r>
            <a:endParaRPr sz="1600" dirty="0">
              <a:solidFill>
                <a:schemeClr val="tx1"/>
              </a:solidFill>
              <a:latin typeface="Gibson" pitchFamily="2" charset="0"/>
              <a:ea typeface="Gibson" pitchFamily="2" charset="0"/>
              <a:cs typeface="DM Sans"/>
              <a:sym typeface="DM Sans"/>
            </a:endParaRPr>
          </a:p>
        </p:txBody>
      </p:sp>
      <p:cxnSp>
        <p:nvCxnSpPr>
          <p:cNvPr id="138" name="Google Shape;138;p26">
            <a:extLst>
              <a:ext uri="{FF2B5EF4-FFF2-40B4-BE49-F238E27FC236}">
                <a16:creationId xmlns:a16="http://schemas.microsoft.com/office/drawing/2014/main" id="{A5C84770-F89D-DB7F-6572-A91778EF8108}"/>
              </a:ext>
            </a:extLst>
          </p:cNvPr>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a:extLst>
              <a:ext uri="{FF2B5EF4-FFF2-40B4-BE49-F238E27FC236}">
                <a16:creationId xmlns:a16="http://schemas.microsoft.com/office/drawing/2014/main" id="{A13BEA9B-9067-462E-A861-9B4613AA70C2}"/>
              </a:ext>
            </a:extLst>
          </p:cNvPr>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tx1"/>
                </a:solidFill>
                <a:latin typeface="Gibson" pitchFamily="2" charset="0"/>
                <a:ea typeface="Gibson" pitchFamily="2" charset="0"/>
                <a:cs typeface="DM Sans Light"/>
                <a:sym typeface="DM Sans Light"/>
              </a:rPr>
              <a:t>Hands on: GitHub + R</a:t>
            </a:r>
            <a:endParaRPr sz="2200" dirty="0">
              <a:solidFill>
                <a:schemeClr val="tx1"/>
              </a:solidFill>
              <a:latin typeface="Gibson" pitchFamily="2" charset="0"/>
              <a:ea typeface="Gibson" pitchFamily="2" charset="0"/>
              <a:cs typeface="DM Sans Light"/>
              <a:sym typeface="DM Sans Light"/>
            </a:endParaRPr>
          </a:p>
        </p:txBody>
      </p:sp>
      <p:sp>
        <p:nvSpPr>
          <p:cNvPr id="2" name="Google Shape;128;p26">
            <a:extLst>
              <a:ext uri="{FF2B5EF4-FFF2-40B4-BE49-F238E27FC236}">
                <a16:creationId xmlns:a16="http://schemas.microsoft.com/office/drawing/2014/main" id="{05BB7730-BE14-56F7-C065-191688336DBB}"/>
              </a:ext>
            </a:extLst>
          </p:cNvPr>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Tree>
    <p:extLst>
      <p:ext uri="{BB962C8B-B14F-4D97-AF65-F5344CB8AC3E}">
        <p14:creationId xmlns:p14="http://schemas.microsoft.com/office/powerpoint/2010/main" val="3377720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F48E-EA52-ED3F-98CC-F0269D3B8EB2}"/>
              </a:ext>
            </a:extLst>
          </p:cNvPr>
          <p:cNvSpPr>
            <a:spLocks noGrp="1"/>
          </p:cNvSpPr>
          <p:nvPr>
            <p:ph type="title"/>
          </p:nvPr>
        </p:nvSpPr>
        <p:spPr/>
        <p:txBody>
          <a:bodyPr>
            <a:normAutofit/>
          </a:bodyPr>
          <a:lstStyle/>
          <a:p>
            <a:r>
              <a:rPr lang="en-US" sz="2400" dirty="0"/>
              <a:t>What should I know before I start?</a:t>
            </a:r>
          </a:p>
        </p:txBody>
      </p:sp>
      <p:sp>
        <p:nvSpPr>
          <p:cNvPr id="3" name="Content Placeholder 2">
            <a:extLst>
              <a:ext uri="{FF2B5EF4-FFF2-40B4-BE49-F238E27FC236}">
                <a16:creationId xmlns:a16="http://schemas.microsoft.com/office/drawing/2014/main" id="{FFC92B07-B9FF-C86C-A23D-DA571E51CCD3}"/>
              </a:ext>
            </a:extLst>
          </p:cNvPr>
          <p:cNvSpPr>
            <a:spLocks noGrp="1"/>
          </p:cNvSpPr>
          <p:nvPr>
            <p:ph idx="1"/>
          </p:nvPr>
        </p:nvSpPr>
        <p:spPr>
          <a:xfrm>
            <a:off x="311700" y="1282075"/>
            <a:ext cx="8520600" cy="3416400"/>
          </a:xfrm>
        </p:spPr>
        <p:txBody>
          <a:bodyPr>
            <a:normAutofit/>
          </a:bodyPr>
          <a:lstStyle/>
          <a:p>
            <a:r>
              <a:rPr lang="en-US" dirty="0"/>
              <a:t>Each project created on GitHub is called a </a:t>
            </a:r>
            <a:r>
              <a:rPr lang="en-US" b="1" dirty="0"/>
              <a:t>repository</a:t>
            </a:r>
            <a:endParaRPr lang="en-US" dirty="0"/>
          </a:p>
          <a:p>
            <a:endParaRPr lang="en-US" dirty="0"/>
          </a:p>
          <a:p>
            <a:r>
              <a:rPr lang="en-US" dirty="0"/>
              <a:t>You can also create an </a:t>
            </a:r>
            <a:r>
              <a:rPr lang="en-US" b="1" dirty="0"/>
              <a:t>organization </a:t>
            </a:r>
            <a:r>
              <a:rPr lang="en-US" dirty="0"/>
              <a:t>and have several </a:t>
            </a:r>
            <a:r>
              <a:rPr lang="en-US" b="1" dirty="0"/>
              <a:t>repositories/projects</a:t>
            </a:r>
            <a:r>
              <a:rPr lang="en-US" dirty="0"/>
              <a:t> within </a:t>
            </a:r>
          </a:p>
          <a:p>
            <a:pPr marL="114300" indent="0">
              <a:buNone/>
            </a:pPr>
            <a:endParaRPr lang="en-US" dirty="0"/>
          </a:p>
          <a:p>
            <a:r>
              <a:rPr lang="en-US" dirty="0"/>
              <a:t>Terms: </a:t>
            </a:r>
            <a:r>
              <a:rPr lang="en-US" b="1" dirty="0"/>
              <a:t>commit, push, pull, fork….</a:t>
            </a:r>
            <a:r>
              <a:rPr lang="en-US" dirty="0"/>
              <a:t> (can be confusing)</a:t>
            </a:r>
          </a:p>
          <a:p>
            <a:endParaRPr lang="en-US" dirty="0"/>
          </a:p>
        </p:txBody>
      </p:sp>
    </p:spTree>
    <p:extLst>
      <p:ext uri="{BB962C8B-B14F-4D97-AF65-F5344CB8AC3E}">
        <p14:creationId xmlns:p14="http://schemas.microsoft.com/office/powerpoint/2010/main" val="365341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4B24-4F25-C97E-7E1C-66D30F2BC56F}"/>
              </a:ext>
            </a:extLst>
          </p:cNvPr>
          <p:cNvSpPr>
            <a:spLocks noGrp="1"/>
          </p:cNvSpPr>
          <p:nvPr>
            <p:ph type="title"/>
          </p:nvPr>
        </p:nvSpPr>
        <p:spPr>
          <a:xfrm>
            <a:off x="226208" y="373588"/>
            <a:ext cx="8520600" cy="572700"/>
          </a:xfrm>
        </p:spPr>
        <p:txBody>
          <a:bodyPr>
            <a:normAutofit/>
          </a:bodyPr>
          <a:lstStyle/>
          <a:p>
            <a:r>
              <a:rPr lang="en-US" sz="2200" dirty="0"/>
              <a:t>Open this link: </a:t>
            </a:r>
            <a:r>
              <a:rPr lang="en-US" sz="2200" dirty="0">
                <a:hlinkClick r:id="rId2"/>
              </a:rPr>
              <a:t>https://github.com/vjjan91/reproducibility-in-science</a:t>
            </a:r>
            <a:r>
              <a:rPr lang="en-US" sz="2200" dirty="0"/>
              <a:t>   </a:t>
            </a:r>
          </a:p>
        </p:txBody>
      </p:sp>
      <p:sp>
        <p:nvSpPr>
          <p:cNvPr id="4" name="Slide Number Placeholder 3">
            <a:extLst>
              <a:ext uri="{FF2B5EF4-FFF2-40B4-BE49-F238E27FC236}">
                <a16:creationId xmlns:a16="http://schemas.microsoft.com/office/drawing/2014/main" id="{E4EB5A24-DB2E-CD07-370B-E015360407CC}"/>
              </a:ext>
            </a:extLst>
          </p:cNvPr>
          <p:cNvSpPr>
            <a:spLocks noGrp="1"/>
          </p:cNvSpPr>
          <p:nvPr>
            <p:ph type="sldNum" sz="quarter" idx="12"/>
          </p:nvPr>
        </p:nvSpPr>
        <p:spPr/>
        <p:txBody>
          <a:bodyPr/>
          <a:lstStyle/>
          <a:p>
            <a:fld id="{0950877F-E819-4E42-81B0-7F34FBF8D17A}" type="slidenum">
              <a:rPr lang="en-US" smtClean="0"/>
              <a:pPr/>
              <a:t>36</a:t>
            </a:fld>
            <a:endParaRPr lang="en-US" dirty="0"/>
          </a:p>
        </p:txBody>
      </p:sp>
      <p:pic>
        <p:nvPicPr>
          <p:cNvPr id="6" name="Picture 5">
            <a:extLst>
              <a:ext uri="{FF2B5EF4-FFF2-40B4-BE49-F238E27FC236}">
                <a16:creationId xmlns:a16="http://schemas.microsoft.com/office/drawing/2014/main" id="{8FBD8F14-A2E7-94F7-039D-B813CFEC1A4C}"/>
              </a:ext>
            </a:extLst>
          </p:cNvPr>
          <p:cNvPicPr>
            <a:picLocks noChangeAspect="1"/>
          </p:cNvPicPr>
          <p:nvPr/>
        </p:nvPicPr>
        <p:blipFill>
          <a:blip r:embed="rId3"/>
          <a:stretch>
            <a:fillRect/>
          </a:stretch>
        </p:blipFill>
        <p:spPr>
          <a:xfrm>
            <a:off x="0" y="1328821"/>
            <a:ext cx="9144000" cy="3023300"/>
          </a:xfrm>
          <a:prstGeom prst="rect">
            <a:avLst/>
          </a:prstGeom>
        </p:spPr>
      </p:pic>
      <p:sp>
        <p:nvSpPr>
          <p:cNvPr id="7" name="Rectangle 6">
            <a:extLst>
              <a:ext uri="{FF2B5EF4-FFF2-40B4-BE49-F238E27FC236}">
                <a16:creationId xmlns:a16="http://schemas.microsoft.com/office/drawing/2014/main" id="{EEB01930-95E8-A735-2DDE-64773599C4AB}"/>
              </a:ext>
            </a:extLst>
          </p:cNvPr>
          <p:cNvSpPr/>
          <p:nvPr/>
        </p:nvSpPr>
        <p:spPr>
          <a:xfrm>
            <a:off x="157163" y="1328821"/>
            <a:ext cx="1321593" cy="27852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AE6208F-D292-9957-21C1-5B702D64AFAD}"/>
              </a:ext>
            </a:extLst>
          </p:cNvPr>
          <p:cNvCxnSpPr/>
          <p:nvPr/>
        </p:nvCxnSpPr>
        <p:spPr>
          <a:xfrm flipV="1">
            <a:off x="1521618" y="1128796"/>
            <a:ext cx="528638" cy="1857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2607B7-6306-050A-031F-9CD7F7E2FCB8}"/>
              </a:ext>
            </a:extLst>
          </p:cNvPr>
          <p:cNvSpPr txBox="1"/>
          <p:nvPr/>
        </p:nvSpPr>
        <p:spPr>
          <a:xfrm>
            <a:off x="2050256" y="824837"/>
            <a:ext cx="1243012" cy="553998"/>
          </a:xfrm>
          <a:prstGeom prst="rect">
            <a:avLst/>
          </a:prstGeom>
          <a:noFill/>
        </p:spPr>
        <p:txBody>
          <a:bodyPr wrap="square" rtlCol="0">
            <a:spAutoFit/>
          </a:bodyPr>
          <a:lstStyle/>
          <a:p>
            <a:r>
              <a:rPr lang="en-US" sz="1000" dirty="0">
                <a:latin typeface="+mn-lt"/>
                <a:ea typeface="Gibson" pitchFamily="2" charset="0"/>
              </a:rPr>
              <a:t>The name of your repository and the account owner</a:t>
            </a:r>
          </a:p>
        </p:txBody>
      </p:sp>
      <p:sp>
        <p:nvSpPr>
          <p:cNvPr id="11" name="Rectangle 10">
            <a:extLst>
              <a:ext uri="{FF2B5EF4-FFF2-40B4-BE49-F238E27FC236}">
                <a16:creationId xmlns:a16="http://schemas.microsoft.com/office/drawing/2014/main" id="{1072AF46-AAA4-39F8-D1BF-73F0F46A595F}"/>
              </a:ext>
            </a:extLst>
          </p:cNvPr>
          <p:cNvSpPr/>
          <p:nvPr/>
        </p:nvSpPr>
        <p:spPr>
          <a:xfrm>
            <a:off x="6667500" y="1845553"/>
            <a:ext cx="797719" cy="22613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5A0F3D3-1DA9-D76D-9BB2-055AB0F90A61}"/>
              </a:ext>
            </a:extLst>
          </p:cNvPr>
          <p:cNvSpPr txBox="1"/>
          <p:nvPr/>
        </p:nvSpPr>
        <p:spPr>
          <a:xfrm>
            <a:off x="7503796" y="1794690"/>
            <a:ext cx="1068704" cy="400110"/>
          </a:xfrm>
          <a:prstGeom prst="rect">
            <a:avLst/>
          </a:prstGeom>
          <a:noFill/>
        </p:spPr>
        <p:txBody>
          <a:bodyPr wrap="square" rtlCol="0">
            <a:spAutoFit/>
          </a:bodyPr>
          <a:lstStyle/>
          <a:p>
            <a:r>
              <a:rPr lang="en-US" sz="1000" dirty="0">
                <a:latin typeface="+mn-lt"/>
                <a:ea typeface="Gibson" pitchFamily="2" charset="0"/>
              </a:rPr>
              <a:t>Click here to ‘bookmark’ it</a:t>
            </a:r>
          </a:p>
        </p:txBody>
      </p:sp>
    </p:spTree>
    <p:extLst>
      <p:ext uri="{BB962C8B-B14F-4D97-AF65-F5344CB8AC3E}">
        <p14:creationId xmlns:p14="http://schemas.microsoft.com/office/powerpoint/2010/main" val="13617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F394-FF19-1FA3-5879-F089028EADE1}"/>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BEBBBF02-18BF-7347-19E9-5F133D2A8DDB}"/>
              </a:ext>
            </a:extLst>
          </p:cNvPr>
          <p:cNvSpPr>
            <a:spLocks noGrp="1"/>
          </p:cNvSpPr>
          <p:nvPr>
            <p:ph idx="1"/>
          </p:nvPr>
        </p:nvSpPr>
        <p:spPr>
          <a:xfrm>
            <a:off x="4886325" y="3348617"/>
            <a:ext cx="3945975" cy="3416400"/>
          </a:xfrm>
        </p:spPr>
        <p:txBody>
          <a:bodyPr/>
          <a:lstStyle/>
          <a:p>
            <a:pPr marL="114300" indent="0">
              <a:buNone/>
            </a:pPr>
            <a:r>
              <a:rPr lang="en-US" dirty="0">
                <a:hlinkClick r:id="rId2"/>
              </a:rPr>
              <a:t>https://happygitwithr.com/</a:t>
            </a:r>
            <a:r>
              <a:rPr lang="en-US" dirty="0"/>
              <a:t> </a:t>
            </a:r>
          </a:p>
        </p:txBody>
      </p:sp>
      <p:sp>
        <p:nvSpPr>
          <p:cNvPr id="4" name="Slide Number Placeholder 3">
            <a:extLst>
              <a:ext uri="{FF2B5EF4-FFF2-40B4-BE49-F238E27FC236}">
                <a16:creationId xmlns:a16="http://schemas.microsoft.com/office/drawing/2014/main" id="{3E45EAE3-7D38-5411-1EAB-E68373D5BB23}"/>
              </a:ext>
            </a:extLst>
          </p:cNvPr>
          <p:cNvSpPr>
            <a:spLocks noGrp="1"/>
          </p:cNvSpPr>
          <p:nvPr>
            <p:ph type="sldNum" sz="quarter" idx="12"/>
          </p:nvPr>
        </p:nvSpPr>
        <p:spPr/>
        <p:txBody>
          <a:bodyPr/>
          <a:lstStyle/>
          <a:p>
            <a:fld id="{0950877F-E819-4E42-81B0-7F34FBF8D17A}" type="slidenum">
              <a:rPr lang="en-US" smtClean="0"/>
              <a:pPr/>
              <a:t>37</a:t>
            </a:fld>
            <a:endParaRPr lang="en-US" dirty="0"/>
          </a:p>
        </p:txBody>
      </p:sp>
      <p:pic>
        <p:nvPicPr>
          <p:cNvPr id="6" name="Picture 5">
            <a:extLst>
              <a:ext uri="{FF2B5EF4-FFF2-40B4-BE49-F238E27FC236}">
                <a16:creationId xmlns:a16="http://schemas.microsoft.com/office/drawing/2014/main" id="{5B83A2BF-A37B-5C14-A895-4517E3576BFB}"/>
              </a:ext>
            </a:extLst>
          </p:cNvPr>
          <p:cNvPicPr>
            <a:picLocks noChangeAspect="1"/>
          </p:cNvPicPr>
          <p:nvPr/>
        </p:nvPicPr>
        <p:blipFill>
          <a:blip r:embed="rId3"/>
          <a:stretch>
            <a:fillRect/>
          </a:stretch>
        </p:blipFill>
        <p:spPr>
          <a:xfrm>
            <a:off x="2081220" y="0"/>
            <a:ext cx="2490780" cy="5143500"/>
          </a:xfrm>
          <a:prstGeom prst="rect">
            <a:avLst/>
          </a:prstGeom>
        </p:spPr>
      </p:pic>
      <p:sp>
        <p:nvSpPr>
          <p:cNvPr id="7" name="TextBox 6">
            <a:extLst>
              <a:ext uri="{FF2B5EF4-FFF2-40B4-BE49-F238E27FC236}">
                <a16:creationId xmlns:a16="http://schemas.microsoft.com/office/drawing/2014/main" id="{1F377274-E1B6-29F5-5C26-01375290535D}"/>
              </a:ext>
            </a:extLst>
          </p:cNvPr>
          <p:cNvSpPr txBox="1"/>
          <p:nvPr/>
        </p:nvSpPr>
        <p:spPr>
          <a:xfrm>
            <a:off x="5305182" y="1523421"/>
            <a:ext cx="2652462" cy="1477328"/>
          </a:xfrm>
          <a:prstGeom prst="rect">
            <a:avLst/>
          </a:prstGeom>
          <a:noFill/>
        </p:spPr>
        <p:txBody>
          <a:bodyPr wrap="square" rtlCol="0">
            <a:spAutoFit/>
          </a:bodyPr>
          <a:lstStyle/>
          <a:p>
            <a:r>
              <a:rPr lang="en-US" sz="1800" dirty="0">
                <a:latin typeface="+mn-lt"/>
                <a:ea typeface="Gibson" pitchFamily="2" charset="0"/>
              </a:rPr>
              <a:t>Clicking on your Profile and then Stars should let you access the repositories you have ‘bookmarked’</a:t>
            </a:r>
          </a:p>
        </p:txBody>
      </p:sp>
      <p:sp>
        <p:nvSpPr>
          <p:cNvPr id="10" name="Rectangle 9">
            <a:extLst>
              <a:ext uri="{FF2B5EF4-FFF2-40B4-BE49-F238E27FC236}">
                <a16:creationId xmlns:a16="http://schemas.microsoft.com/office/drawing/2014/main" id="{3FF30E60-0294-C6CD-9E1C-B65C56762ADD}"/>
              </a:ext>
            </a:extLst>
          </p:cNvPr>
          <p:cNvSpPr/>
          <p:nvPr/>
        </p:nvSpPr>
        <p:spPr>
          <a:xfrm>
            <a:off x="2569376" y="1696103"/>
            <a:ext cx="797719" cy="22613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6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A148E-14A4-B8E2-71EA-A0EE15042D50}"/>
              </a:ext>
            </a:extLst>
          </p:cNvPr>
          <p:cNvSpPr>
            <a:spLocks noGrp="1"/>
          </p:cNvSpPr>
          <p:nvPr>
            <p:ph type="title"/>
          </p:nvPr>
        </p:nvSpPr>
        <p:spPr>
          <a:xfrm>
            <a:off x="233118" y="173563"/>
            <a:ext cx="8520600" cy="240775"/>
          </a:xfrm>
        </p:spPr>
        <p:txBody>
          <a:bodyPr>
            <a:noAutofit/>
          </a:bodyPr>
          <a:lstStyle/>
          <a:p>
            <a:r>
              <a:rPr lang="en-US" sz="2400" dirty="0"/>
              <a:t>Let’s create a new repository</a:t>
            </a:r>
          </a:p>
        </p:txBody>
      </p:sp>
      <p:sp>
        <p:nvSpPr>
          <p:cNvPr id="4" name="Slide Number Placeholder 3">
            <a:extLst>
              <a:ext uri="{FF2B5EF4-FFF2-40B4-BE49-F238E27FC236}">
                <a16:creationId xmlns:a16="http://schemas.microsoft.com/office/drawing/2014/main" id="{68427395-0E0B-53FD-E327-EB38EF4BE0DC}"/>
              </a:ext>
            </a:extLst>
          </p:cNvPr>
          <p:cNvSpPr>
            <a:spLocks noGrp="1"/>
          </p:cNvSpPr>
          <p:nvPr>
            <p:ph type="sldNum" sz="quarter" idx="12"/>
          </p:nvPr>
        </p:nvSpPr>
        <p:spPr/>
        <p:txBody>
          <a:bodyPr/>
          <a:lstStyle/>
          <a:p>
            <a:fld id="{0950877F-E819-4E42-81B0-7F34FBF8D17A}" type="slidenum">
              <a:rPr lang="en-US" smtClean="0"/>
              <a:pPr/>
              <a:t>38</a:t>
            </a:fld>
            <a:endParaRPr lang="en-US" dirty="0"/>
          </a:p>
        </p:txBody>
      </p:sp>
      <p:pic>
        <p:nvPicPr>
          <p:cNvPr id="6" name="Picture 5">
            <a:extLst>
              <a:ext uri="{FF2B5EF4-FFF2-40B4-BE49-F238E27FC236}">
                <a16:creationId xmlns:a16="http://schemas.microsoft.com/office/drawing/2014/main" id="{FE1D8357-10CA-2431-9386-67C2291FD793}"/>
              </a:ext>
            </a:extLst>
          </p:cNvPr>
          <p:cNvPicPr>
            <a:picLocks noChangeAspect="1"/>
          </p:cNvPicPr>
          <p:nvPr/>
        </p:nvPicPr>
        <p:blipFill>
          <a:blip r:embed="rId2"/>
          <a:stretch>
            <a:fillRect/>
          </a:stretch>
        </p:blipFill>
        <p:spPr>
          <a:xfrm>
            <a:off x="678503" y="1371405"/>
            <a:ext cx="2200582" cy="2800741"/>
          </a:xfrm>
          <a:prstGeom prst="rect">
            <a:avLst/>
          </a:prstGeom>
        </p:spPr>
      </p:pic>
      <p:pic>
        <p:nvPicPr>
          <p:cNvPr id="8" name="Picture 7">
            <a:extLst>
              <a:ext uri="{FF2B5EF4-FFF2-40B4-BE49-F238E27FC236}">
                <a16:creationId xmlns:a16="http://schemas.microsoft.com/office/drawing/2014/main" id="{4D31BF54-B12F-CEF6-D868-784DF617FF2F}"/>
              </a:ext>
            </a:extLst>
          </p:cNvPr>
          <p:cNvPicPr>
            <a:picLocks noChangeAspect="1"/>
          </p:cNvPicPr>
          <p:nvPr/>
        </p:nvPicPr>
        <p:blipFill>
          <a:blip r:embed="rId3"/>
          <a:stretch>
            <a:fillRect/>
          </a:stretch>
        </p:blipFill>
        <p:spPr>
          <a:xfrm>
            <a:off x="4176206" y="883889"/>
            <a:ext cx="4570602" cy="4172928"/>
          </a:xfrm>
          <a:prstGeom prst="rect">
            <a:avLst/>
          </a:prstGeom>
        </p:spPr>
      </p:pic>
      <p:sp>
        <p:nvSpPr>
          <p:cNvPr id="9" name="Rectangle 8">
            <a:extLst>
              <a:ext uri="{FF2B5EF4-FFF2-40B4-BE49-F238E27FC236}">
                <a16:creationId xmlns:a16="http://schemas.microsoft.com/office/drawing/2014/main" id="{171720D3-B232-EE10-A4E2-75AACC7334E3}"/>
              </a:ext>
            </a:extLst>
          </p:cNvPr>
          <p:cNvSpPr/>
          <p:nvPr/>
        </p:nvSpPr>
        <p:spPr>
          <a:xfrm>
            <a:off x="840589" y="2181878"/>
            <a:ext cx="1488274" cy="22613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B35CCC6-7164-AE1B-E95F-BA371A2961FA}"/>
              </a:ext>
            </a:extLst>
          </p:cNvPr>
          <p:cNvSpPr/>
          <p:nvPr/>
        </p:nvSpPr>
        <p:spPr>
          <a:xfrm>
            <a:off x="621505" y="1371404"/>
            <a:ext cx="764383" cy="350239"/>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35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D079-E0DA-9F66-C75E-B29FCE43935B}"/>
              </a:ext>
            </a:extLst>
          </p:cNvPr>
          <p:cNvSpPr>
            <a:spLocks noGrp="1"/>
          </p:cNvSpPr>
          <p:nvPr>
            <p:ph type="title"/>
          </p:nvPr>
        </p:nvSpPr>
        <p:spPr>
          <a:xfrm>
            <a:off x="311700" y="280719"/>
            <a:ext cx="8520600" cy="572700"/>
          </a:xfrm>
        </p:spPr>
        <p:txBody>
          <a:bodyPr>
            <a:normAutofit/>
          </a:bodyPr>
          <a:lstStyle/>
          <a:p>
            <a:r>
              <a:rPr lang="en-US" sz="2400" dirty="0"/>
              <a:t>Congrats…you created your first repository!</a:t>
            </a:r>
          </a:p>
        </p:txBody>
      </p:sp>
      <p:sp>
        <p:nvSpPr>
          <p:cNvPr id="4" name="Slide Number Placeholder 3">
            <a:extLst>
              <a:ext uri="{FF2B5EF4-FFF2-40B4-BE49-F238E27FC236}">
                <a16:creationId xmlns:a16="http://schemas.microsoft.com/office/drawing/2014/main" id="{037EF2E3-146A-8EB0-D609-ECAAD3089515}"/>
              </a:ext>
            </a:extLst>
          </p:cNvPr>
          <p:cNvSpPr>
            <a:spLocks noGrp="1"/>
          </p:cNvSpPr>
          <p:nvPr>
            <p:ph type="sldNum" sz="quarter" idx="12"/>
          </p:nvPr>
        </p:nvSpPr>
        <p:spPr/>
        <p:txBody>
          <a:bodyPr/>
          <a:lstStyle/>
          <a:p>
            <a:fld id="{0950877F-E819-4E42-81B0-7F34FBF8D17A}" type="slidenum">
              <a:rPr lang="en-US" smtClean="0"/>
              <a:pPr/>
              <a:t>39</a:t>
            </a:fld>
            <a:endParaRPr lang="en-US" dirty="0"/>
          </a:p>
        </p:txBody>
      </p:sp>
      <p:pic>
        <p:nvPicPr>
          <p:cNvPr id="6" name="Picture 5">
            <a:extLst>
              <a:ext uri="{FF2B5EF4-FFF2-40B4-BE49-F238E27FC236}">
                <a16:creationId xmlns:a16="http://schemas.microsoft.com/office/drawing/2014/main" id="{B1FFA6C8-6C83-32FE-E4F1-F90094BD203A}"/>
              </a:ext>
            </a:extLst>
          </p:cNvPr>
          <p:cNvPicPr>
            <a:picLocks noChangeAspect="1"/>
          </p:cNvPicPr>
          <p:nvPr/>
        </p:nvPicPr>
        <p:blipFill>
          <a:blip r:embed="rId2"/>
          <a:stretch>
            <a:fillRect/>
          </a:stretch>
        </p:blipFill>
        <p:spPr>
          <a:xfrm>
            <a:off x="0" y="1017725"/>
            <a:ext cx="9144000" cy="4035686"/>
          </a:xfrm>
          <a:prstGeom prst="rect">
            <a:avLst/>
          </a:prstGeom>
        </p:spPr>
      </p:pic>
    </p:spTree>
    <p:extLst>
      <p:ext uri="{BB962C8B-B14F-4D97-AF65-F5344CB8AC3E}">
        <p14:creationId xmlns:p14="http://schemas.microsoft.com/office/powerpoint/2010/main" val="4034497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39FF-B447-111F-5E2B-DA5703EE3654}"/>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6A6F3F12-81DD-4347-A790-5C2335A2E981}"/>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4035ABDA-0581-11AA-009E-3BCC5891CEEC}"/>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3A56CF3F-E85D-AE70-6EEA-BA36C42F03D6}"/>
              </a:ext>
            </a:extLst>
          </p:cNvPr>
          <p:cNvSpPr>
            <a:spLocks noGrp="1"/>
          </p:cNvSpPr>
          <p:nvPr>
            <p:ph type="sldNum" idx="12"/>
          </p:nvPr>
        </p:nvSpPr>
        <p:spPr/>
        <p:txBody>
          <a:bodyPr/>
          <a:lstStyle/>
          <a:p>
            <a:fld id="{00000000-1234-1234-1234-123412341234}" type="slidenum">
              <a:rPr lang="en" smtClean="0"/>
              <a:pPr/>
              <a:t>4</a:t>
            </a:fld>
            <a:endParaRPr lang="en" dirty="0"/>
          </a:p>
        </p:txBody>
      </p:sp>
      <p:sp>
        <p:nvSpPr>
          <p:cNvPr id="6" name="Title 1">
            <a:extLst>
              <a:ext uri="{FF2B5EF4-FFF2-40B4-BE49-F238E27FC236}">
                <a16:creationId xmlns:a16="http://schemas.microsoft.com/office/drawing/2014/main" id="{A4E679DC-1C10-7516-3645-9A9F55AD99EF}"/>
              </a:ext>
            </a:extLst>
          </p:cNvPr>
          <p:cNvSpPr txBox="1">
            <a:spLocks/>
          </p:cNvSpPr>
          <p:nvPr/>
        </p:nvSpPr>
        <p:spPr>
          <a:xfrm>
            <a:off x="311700" y="445025"/>
            <a:ext cx="8017913"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What is reproducibility?</a:t>
            </a:r>
          </a:p>
        </p:txBody>
      </p:sp>
      <p:sp>
        <p:nvSpPr>
          <p:cNvPr id="7" name="Content Placeholder 2">
            <a:extLst>
              <a:ext uri="{FF2B5EF4-FFF2-40B4-BE49-F238E27FC236}">
                <a16:creationId xmlns:a16="http://schemas.microsoft.com/office/drawing/2014/main" id="{04B9DFDD-781F-90B9-8865-87783FAAAB16}"/>
              </a:ext>
            </a:extLst>
          </p:cNvPr>
          <p:cNvSpPr txBox="1">
            <a:spLocks/>
          </p:cNvSpPr>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Gibson" pitchFamily="2" charset="0"/>
                <a:ea typeface="Gibson" pitchFamily="2" charset="0"/>
                <a:cs typeface="DM Sans"/>
                <a:sym typeface="DM Sans"/>
              </a:defRPr>
            </a:lvl1pPr>
            <a:lvl2pPr marL="914400" marR="0" lvl="1"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9pPr>
          </a:lstStyle>
          <a:p>
            <a:r>
              <a:rPr lang="en-US" dirty="0"/>
              <a:t>Research is “reproducible when others can reproduce/replicate the results of a study given only the </a:t>
            </a:r>
            <a:r>
              <a:rPr lang="en-US" b="1" dirty="0"/>
              <a:t>original data, code, and documentation”</a:t>
            </a:r>
          </a:p>
          <a:p>
            <a:endParaRPr lang="en-US" b="1" dirty="0"/>
          </a:p>
          <a:p>
            <a:r>
              <a:rPr lang="en-US" dirty="0"/>
              <a:t>Replication is the gold standard for scientific rigor</a:t>
            </a:r>
          </a:p>
          <a:p>
            <a:endParaRPr lang="en-US" dirty="0"/>
          </a:p>
          <a:p>
            <a:r>
              <a:rPr lang="en-US" dirty="0"/>
              <a:t>Misconception: I need to worry about this only after my data collection is complete</a:t>
            </a:r>
          </a:p>
          <a:p>
            <a:endParaRPr lang="en-US" dirty="0"/>
          </a:p>
          <a:p>
            <a:endParaRPr lang="en-US" dirty="0"/>
          </a:p>
          <a:p>
            <a:endParaRPr lang="en-US" b="1" dirty="0"/>
          </a:p>
          <a:p>
            <a:endParaRPr lang="en-US" dirty="0"/>
          </a:p>
        </p:txBody>
      </p:sp>
      <p:sp>
        <p:nvSpPr>
          <p:cNvPr id="8" name="TextBox 7">
            <a:extLst>
              <a:ext uri="{FF2B5EF4-FFF2-40B4-BE49-F238E27FC236}">
                <a16:creationId xmlns:a16="http://schemas.microsoft.com/office/drawing/2014/main" id="{D7ADB7A6-871A-0156-51DC-ACEC4D5D2D9C}"/>
              </a:ext>
            </a:extLst>
          </p:cNvPr>
          <p:cNvSpPr txBox="1"/>
          <p:nvPr/>
        </p:nvSpPr>
        <p:spPr>
          <a:xfrm>
            <a:off x="311700" y="4451698"/>
            <a:ext cx="8520600" cy="307777"/>
          </a:xfrm>
          <a:prstGeom prst="rect">
            <a:avLst/>
          </a:prstGeom>
          <a:noFill/>
        </p:spPr>
        <p:txBody>
          <a:bodyPr wrap="square" rtlCol="0">
            <a:spAutoFit/>
          </a:bodyPr>
          <a:lstStyle/>
          <a:p>
            <a:r>
              <a:rPr lang="en-US" dirty="0" err="1">
                <a:latin typeface="+mj-lt"/>
                <a:ea typeface="Gibson" pitchFamily="2" charset="0"/>
              </a:rPr>
              <a:t>Essawy</a:t>
            </a:r>
            <a:r>
              <a:rPr lang="en-US" dirty="0">
                <a:latin typeface="+mj-lt"/>
                <a:ea typeface="Gibson" pitchFamily="2" charset="0"/>
              </a:rPr>
              <a:t> et al. 2020, </a:t>
            </a:r>
            <a:r>
              <a:rPr lang="en-US" i="1" dirty="0">
                <a:latin typeface="+mj-lt"/>
                <a:ea typeface="Gibson" pitchFamily="2" charset="0"/>
              </a:rPr>
              <a:t>Environmental Modelling &amp; Software</a:t>
            </a:r>
            <a:r>
              <a:rPr lang="en-US" dirty="0">
                <a:latin typeface="+mj-lt"/>
                <a:ea typeface="Gibson" pitchFamily="2" charset="0"/>
              </a:rPr>
              <a:t>; Alston and Rick 2021, </a:t>
            </a:r>
            <a:r>
              <a:rPr lang="en-US" i="1" dirty="0">
                <a:latin typeface="+mj-lt"/>
                <a:ea typeface="Gibson" pitchFamily="2" charset="0"/>
              </a:rPr>
              <a:t>Ecological Society of America</a:t>
            </a:r>
            <a:r>
              <a:rPr lang="en-US" dirty="0">
                <a:latin typeface="+mj-lt"/>
                <a:ea typeface="Gibson" pitchFamily="2" charset="0"/>
              </a:rPr>
              <a:t> </a:t>
            </a:r>
          </a:p>
        </p:txBody>
      </p:sp>
    </p:spTree>
    <p:extLst>
      <p:ext uri="{BB962C8B-B14F-4D97-AF65-F5344CB8AC3E}">
        <p14:creationId xmlns:p14="http://schemas.microsoft.com/office/powerpoint/2010/main" val="170350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FE-BD52-B2AB-DB03-1881BDF31BB4}"/>
              </a:ext>
            </a:extLst>
          </p:cNvPr>
          <p:cNvSpPr>
            <a:spLocks noGrp="1"/>
          </p:cNvSpPr>
          <p:nvPr>
            <p:ph type="title"/>
          </p:nvPr>
        </p:nvSpPr>
        <p:spPr/>
        <p:txBody>
          <a:bodyPr>
            <a:normAutofit/>
          </a:bodyPr>
          <a:lstStyle/>
          <a:p>
            <a:r>
              <a:rPr lang="en-US" sz="2400" dirty="0"/>
              <a:t>Let’s get GitHub to communicate with RStudio</a:t>
            </a:r>
          </a:p>
        </p:txBody>
      </p:sp>
      <p:sp>
        <p:nvSpPr>
          <p:cNvPr id="3" name="Content Placeholder 2">
            <a:extLst>
              <a:ext uri="{FF2B5EF4-FFF2-40B4-BE49-F238E27FC236}">
                <a16:creationId xmlns:a16="http://schemas.microsoft.com/office/drawing/2014/main" id="{3817F708-B0B4-669F-9CC2-534F5A5FDAB8}"/>
              </a:ext>
            </a:extLst>
          </p:cNvPr>
          <p:cNvSpPr>
            <a:spLocks noGrp="1"/>
          </p:cNvSpPr>
          <p:nvPr>
            <p:ph idx="1"/>
          </p:nvPr>
        </p:nvSpPr>
        <p:spPr>
          <a:xfrm>
            <a:off x="140250" y="1159618"/>
            <a:ext cx="8520600" cy="3416400"/>
          </a:xfrm>
        </p:spPr>
        <p:txBody>
          <a:bodyPr/>
          <a:lstStyle/>
          <a:p>
            <a:endParaRPr lang="en-US" dirty="0"/>
          </a:p>
        </p:txBody>
      </p:sp>
      <p:sp>
        <p:nvSpPr>
          <p:cNvPr id="4" name="Slide Number Placeholder 3">
            <a:extLst>
              <a:ext uri="{FF2B5EF4-FFF2-40B4-BE49-F238E27FC236}">
                <a16:creationId xmlns:a16="http://schemas.microsoft.com/office/drawing/2014/main" id="{5F27C7F3-9B45-8C40-EB7B-2833BDB131DF}"/>
              </a:ext>
            </a:extLst>
          </p:cNvPr>
          <p:cNvSpPr>
            <a:spLocks noGrp="1"/>
          </p:cNvSpPr>
          <p:nvPr>
            <p:ph type="sldNum" sz="quarter" idx="12"/>
          </p:nvPr>
        </p:nvSpPr>
        <p:spPr/>
        <p:txBody>
          <a:bodyPr/>
          <a:lstStyle/>
          <a:p>
            <a:fld id="{0950877F-E819-4E42-81B0-7F34FBF8D17A}" type="slidenum">
              <a:rPr lang="en-US" smtClean="0"/>
              <a:pPr/>
              <a:t>40</a:t>
            </a:fld>
            <a:endParaRPr lang="en-US" dirty="0"/>
          </a:p>
        </p:txBody>
      </p:sp>
      <p:pic>
        <p:nvPicPr>
          <p:cNvPr id="6" name="Picture 5">
            <a:extLst>
              <a:ext uri="{FF2B5EF4-FFF2-40B4-BE49-F238E27FC236}">
                <a16:creationId xmlns:a16="http://schemas.microsoft.com/office/drawing/2014/main" id="{DD545EEA-AD1E-43AB-316F-A50780837ACC}"/>
              </a:ext>
            </a:extLst>
          </p:cNvPr>
          <p:cNvPicPr>
            <a:picLocks noChangeAspect="1"/>
          </p:cNvPicPr>
          <p:nvPr/>
        </p:nvPicPr>
        <p:blipFill>
          <a:blip r:embed="rId2"/>
          <a:srcRect t="3537"/>
          <a:stretch>
            <a:fillRect/>
          </a:stretch>
        </p:blipFill>
        <p:spPr>
          <a:xfrm>
            <a:off x="5504208" y="1677797"/>
            <a:ext cx="3603217" cy="2626265"/>
          </a:xfrm>
          <a:prstGeom prst="rect">
            <a:avLst/>
          </a:prstGeom>
        </p:spPr>
      </p:pic>
      <p:pic>
        <p:nvPicPr>
          <p:cNvPr id="11" name="Picture 10">
            <a:extLst>
              <a:ext uri="{FF2B5EF4-FFF2-40B4-BE49-F238E27FC236}">
                <a16:creationId xmlns:a16="http://schemas.microsoft.com/office/drawing/2014/main" id="{18D1758F-74D7-38AA-86E9-1EC8306CC4D6}"/>
              </a:ext>
            </a:extLst>
          </p:cNvPr>
          <p:cNvPicPr>
            <a:picLocks noChangeAspect="1"/>
          </p:cNvPicPr>
          <p:nvPr/>
        </p:nvPicPr>
        <p:blipFill>
          <a:blip r:embed="rId3"/>
          <a:stretch>
            <a:fillRect/>
          </a:stretch>
        </p:blipFill>
        <p:spPr>
          <a:xfrm>
            <a:off x="311700" y="1244451"/>
            <a:ext cx="5000431" cy="3074501"/>
          </a:xfrm>
          <a:prstGeom prst="rect">
            <a:avLst/>
          </a:prstGeom>
        </p:spPr>
      </p:pic>
      <p:sp>
        <p:nvSpPr>
          <p:cNvPr id="12" name="Rectangle 11">
            <a:extLst>
              <a:ext uri="{FF2B5EF4-FFF2-40B4-BE49-F238E27FC236}">
                <a16:creationId xmlns:a16="http://schemas.microsoft.com/office/drawing/2014/main" id="{5188D459-855D-4FB7-1D96-0D6F8819F7BE}"/>
              </a:ext>
            </a:extLst>
          </p:cNvPr>
          <p:cNvSpPr/>
          <p:nvPr/>
        </p:nvSpPr>
        <p:spPr>
          <a:xfrm>
            <a:off x="1784622" y="1159618"/>
            <a:ext cx="1668152" cy="4131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5096BB-036D-5948-1D47-346C92955A34}"/>
              </a:ext>
            </a:extLst>
          </p:cNvPr>
          <p:cNvSpPr/>
          <p:nvPr/>
        </p:nvSpPr>
        <p:spPr>
          <a:xfrm>
            <a:off x="7402982" y="3862425"/>
            <a:ext cx="811988" cy="371039"/>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62C65B-D5E7-D613-272E-F9969ED0FE27}"/>
              </a:ext>
            </a:extLst>
          </p:cNvPr>
          <p:cNvSpPr/>
          <p:nvPr/>
        </p:nvSpPr>
        <p:spPr>
          <a:xfrm>
            <a:off x="5504208" y="2484934"/>
            <a:ext cx="2802174" cy="50599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38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8144-BD83-8AED-3BE4-C4D5012C081B}"/>
              </a:ext>
            </a:extLst>
          </p:cNvPr>
          <p:cNvSpPr>
            <a:spLocks noGrp="1"/>
          </p:cNvSpPr>
          <p:nvPr>
            <p:ph type="title"/>
          </p:nvPr>
        </p:nvSpPr>
        <p:spPr/>
        <p:txBody>
          <a:bodyPr>
            <a:normAutofit/>
          </a:bodyPr>
          <a:lstStyle/>
          <a:p>
            <a:r>
              <a:rPr lang="en-US" sz="2400" dirty="0"/>
              <a:t>Personal access token</a:t>
            </a:r>
          </a:p>
        </p:txBody>
      </p:sp>
      <p:sp>
        <p:nvSpPr>
          <p:cNvPr id="7" name="Text Placeholder 6">
            <a:extLst>
              <a:ext uri="{FF2B5EF4-FFF2-40B4-BE49-F238E27FC236}">
                <a16:creationId xmlns:a16="http://schemas.microsoft.com/office/drawing/2014/main" id="{7409B900-06E9-FDA0-4096-514FA8C89491}"/>
              </a:ext>
            </a:extLst>
          </p:cNvPr>
          <p:cNvSpPr>
            <a:spLocks noGrp="1"/>
          </p:cNvSpPr>
          <p:nvPr>
            <p:ph type="body" idx="1"/>
          </p:nvPr>
        </p:nvSpPr>
        <p:spPr/>
        <p:txBody>
          <a:bodyPr/>
          <a:lstStyle/>
          <a:p>
            <a:r>
              <a:rPr lang="en-US" dirty="0"/>
              <a:t>When we interact with GitHub, we have to include credentials in the request (to provide access to your account) </a:t>
            </a:r>
          </a:p>
          <a:p>
            <a:endParaRPr lang="en-US" dirty="0"/>
          </a:p>
          <a:p>
            <a:r>
              <a:rPr lang="en-US" dirty="0"/>
              <a:t>This proves we are a specific GitHub user, who’s allowed to do whatever we’re asking to do</a:t>
            </a:r>
          </a:p>
        </p:txBody>
      </p:sp>
      <p:sp>
        <p:nvSpPr>
          <p:cNvPr id="8" name="Subtitle 7">
            <a:extLst>
              <a:ext uri="{FF2B5EF4-FFF2-40B4-BE49-F238E27FC236}">
                <a16:creationId xmlns:a16="http://schemas.microsoft.com/office/drawing/2014/main" id="{E250D7D5-0DD6-C904-D8C4-F79C5E59C074}"/>
              </a:ext>
            </a:extLst>
          </p:cNvPr>
          <p:cNvSpPr>
            <a:spLocks noGrp="1"/>
          </p:cNvSpPr>
          <p:nvPr>
            <p:ph type="subTitle" idx="2"/>
          </p:nvPr>
        </p:nvSpPr>
        <p:spPr/>
        <p:txBody>
          <a:bodyPr/>
          <a:lstStyle/>
          <a:p>
            <a:endParaRPr lang="en-US"/>
          </a:p>
        </p:txBody>
      </p:sp>
      <p:sp>
        <p:nvSpPr>
          <p:cNvPr id="4" name="Slide Number Placeholder 3">
            <a:extLst>
              <a:ext uri="{FF2B5EF4-FFF2-40B4-BE49-F238E27FC236}">
                <a16:creationId xmlns:a16="http://schemas.microsoft.com/office/drawing/2014/main" id="{684432F4-D477-DECD-CB08-F3B079320137}"/>
              </a:ext>
            </a:extLst>
          </p:cNvPr>
          <p:cNvSpPr>
            <a:spLocks noGrp="1"/>
          </p:cNvSpPr>
          <p:nvPr>
            <p:ph type="sldNum" idx="12"/>
          </p:nvPr>
        </p:nvSpPr>
        <p:spPr/>
        <p:txBody>
          <a:bodyPr/>
          <a:lstStyle/>
          <a:p>
            <a:fld id="{0950877F-E819-4E42-81B0-7F34FBF8D17A}" type="slidenum">
              <a:rPr lang="en-US" smtClean="0"/>
              <a:pPr/>
              <a:t>41</a:t>
            </a:fld>
            <a:endParaRPr lang="en-US" dirty="0"/>
          </a:p>
        </p:txBody>
      </p:sp>
    </p:spTree>
    <p:extLst>
      <p:ext uri="{BB962C8B-B14F-4D97-AF65-F5344CB8AC3E}">
        <p14:creationId xmlns:p14="http://schemas.microsoft.com/office/powerpoint/2010/main" val="378629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42D-0E4D-3630-AD1F-E8262D7B9505}"/>
              </a:ext>
            </a:extLst>
          </p:cNvPr>
          <p:cNvSpPr>
            <a:spLocks noGrp="1"/>
          </p:cNvSpPr>
          <p:nvPr>
            <p:ph type="title"/>
          </p:nvPr>
        </p:nvSpPr>
        <p:spPr/>
        <p:txBody>
          <a:bodyPr>
            <a:normAutofit/>
          </a:bodyPr>
          <a:lstStyle/>
          <a:p>
            <a:r>
              <a:rPr lang="en-US" sz="2400" dirty="0"/>
              <a:t>Personal access token</a:t>
            </a:r>
          </a:p>
        </p:txBody>
      </p:sp>
      <p:sp>
        <p:nvSpPr>
          <p:cNvPr id="4" name="Subtitle 3">
            <a:extLst>
              <a:ext uri="{FF2B5EF4-FFF2-40B4-BE49-F238E27FC236}">
                <a16:creationId xmlns:a16="http://schemas.microsoft.com/office/drawing/2014/main" id="{99DFA8BA-057A-079F-733D-2DF20E9B00A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21730E7C-7F70-61BA-754E-C594173A90C5}"/>
              </a:ext>
            </a:extLst>
          </p:cNvPr>
          <p:cNvSpPr>
            <a:spLocks noGrp="1"/>
          </p:cNvSpPr>
          <p:nvPr>
            <p:ph type="sldNum" idx="12"/>
          </p:nvPr>
        </p:nvSpPr>
        <p:spPr/>
        <p:txBody>
          <a:bodyPr/>
          <a:lstStyle/>
          <a:p>
            <a:fld id="{00000000-1234-1234-1234-123412341234}" type="slidenum">
              <a:rPr lang="en" smtClean="0"/>
              <a:pPr/>
              <a:t>42</a:t>
            </a:fld>
            <a:endParaRPr lang="en" dirty="0"/>
          </a:p>
        </p:txBody>
      </p:sp>
      <p:pic>
        <p:nvPicPr>
          <p:cNvPr id="7" name="Picture 6">
            <a:extLst>
              <a:ext uri="{FF2B5EF4-FFF2-40B4-BE49-F238E27FC236}">
                <a16:creationId xmlns:a16="http://schemas.microsoft.com/office/drawing/2014/main" id="{F189A34F-6188-AEC6-584F-E172547E9988}"/>
              </a:ext>
            </a:extLst>
          </p:cNvPr>
          <p:cNvPicPr>
            <a:picLocks noChangeAspect="1"/>
          </p:cNvPicPr>
          <p:nvPr/>
        </p:nvPicPr>
        <p:blipFill>
          <a:blip r:embed="rId2"/>
          <a:stretch>
            <a:fillRect/>
          </a:stretch>
        </p:blipFill>
        <p:spPr>
          <a:xfrm>
            <a:off x="1021556" y="1056813"/>
            <a:ext cx="7100887" cy="3742862"/>
          </a:xfrm>
          <a:prstGeom prst="rect">
            <a:avLst/>
          </a:prstGeom>
        </p:spPr>
      </p:pic>
      <p:sp>
        <p:nvSpPr>
          <p:cNvPr id="8" name="Rectangle 7">
            <a:extLst>
              <a:ext uri="{FF2B5EF4-FFF2-40B4-BE49-F238E27FC236}">
                <a16:creationId xmlns:a16="http://schemas.microsoft.com/office/drawing/2014/main" id="{C6626C81-38B3-2162-9B64-6D01647DC683}"/>
              </a:ext>
            </a:extLst>
          </p:cNvPr>
          <p:cNvSpPr/>
          <p:nvPr/>
        </p:nvSpPr>
        <p:spPr>
          <a:xfrm>
            <a:off x="1136500" y="1819277"/>
            <a:ext cx="2130210" cy="272227"/>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51CE2F4-17C1-E5C6-F123-281850BA7CF2}"/>
              </a:ext>
            </a:extLst>
          </p:cNvPr>
          <p:cNvSpPr/>
          <p:nvPr/>
        </p:nvSpPr>
        <p:spPr>
          <a:xfrm>
            <a:off x="1136500" y="2210562"/>
            <a:ext cx="6534688" cy="44155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5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FD13-C8FC-C65B-5A0A-32509BDF8BF9}"/>
              </a:ext>
            </a:extLst>
          </p:cNvPr>
          <p:cNvSpPr>
            <a:spLocks noGrp="1"/>
          </p:cNvSpPr>
          <p:nvPr>
            <p:ph type="title"/>
          </p:nvPr>
        </p:nvSpPr>
        <p:spPr/>
        <p:txBody>
          <a:bodyPr>
            <a:normAutofit/>
          </a:bodyPr>
          <a:lstStyle/>
          <a:p>
            <a:r>
              <a:rPr lang="en-US" sz="2400" dirty="0"/>
              <a:t>Personal access token  </a:t>
            </a:r>
          </a:p>
        </p:txBody>
      </p:sp>
      <p:sp>
        <p:nvSpPr>
          <p:cNvPr id="4" name="Subtitle 3">
            <a:extLst>
              <a:ext uri="{FF2B5EF4-FFF2-40B4-BE49-F238E27FC236}">
                <a16:creationId xmlns:a16="http://schemas.microsoft.com/office/drawing/2014/main" id="{775F7068-1F2E-2AA6-3A82-55BCD06D664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951D56C-00CA-9184-FE0E-1D2CB80D339B}"/>
              </a:ext>
            </a:extLst>
          </p:cNvPr>
          <p:cNvSpPr>
            <a:spLocks noGrp="1"/>
          </p:cNvSpPr>
          <p:nvPr>
            <p:ph type="sldNum" idx="12"/>
          </p:nvPr>
        </p:nvSpPr>
        <p:spPr/>
        <p:txBody>
          <a:bodyPr/>
          <a:lstStyle/>
          <a:p>
            <a:fld id="{00000000-1234-1234-1234-123412341234}" type="slidenum">
              <a:rPr lang="en" smtClean="0"/>
              <a:pPr/>
              <a:t>43</a:t>
            </a:fld>
            <a:endParaRPr lang="en" dirty="0"/>
          </a:p>
        </p:txBody>
      </p:sp>
      <p:pic>
        <p:nvPicPr>
          <p:cNvPr id="11" name="Picture 10">
            <a:extLst>
              <a:ext uri="{FF2B5EF4-FFF2-40B4-BE49-F238E27FC236}">
                <a16:creationId xmlns:a16="http://schemas.microsoft.com/office/drawing/2014/main" id="{C45608A2-CDC0-0FB4-1494-E9D297A081C1}"/>
              </a:ext>
            </a:extLst>
          </p:cNvPr>
          <p:cNvPicPr>
            <a:picLocks noChangeAspect="1"/>
          </p:cNvPicPr>
          <p:nvPr/>
        </p:nvPicPr>
        <p:blipFill>
          <a:blip r:embed="rId3"/>
          <a:stretch>
            <a:fillRect/>
          </a:stretch>
        </p:blipFill>
        <p:spPr>
          <a:xfrm>
            <a:off x="375194" y="1156405"/>
            <a:ext cx="6879431" cy="3786678"/>
          </a:xfrm>
          <a:prstGeom prst="rect">
            <a:avLst/>
          </a:prstGeom>
        </p:spPr>
      </p:pic>
      <p:sp>
        <p:nvSpPr>
          <p:cNvPr id="12" name="Rectangle 11">
            <a:extLst>
              <a:ext uri="{FF2B5EF4-FFF2-40B4-BE49-F238E27FC236}">
                <a16:creationId xmlns:a16="http://schemas.microsoft.com/office/drawing/2014/main" id="{6F017B7F-CC9A-1EF3-7B7E-68873F84B13F}"/>
              </a:ext>
            </a:extLst>
          </p:cNvPr>
          <p:cNvSpPr/>
          <p:nvPr/>
        </p:nvSpPr>
        <p:spPr>
          <a:xfrm>
            <a:off x="570185" y="2678575"/>
            <a:ext cx="2087290" cy="3789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94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4B38-067F-84D5-B465-D225E9420F5E}"/>
              </a:ext>
            </a:extLst>
          </p:cNvPr>
          <p:cNvSpPr>
            <a:spLocks noGrp="1"/>
          </p:cNvSpPr>
          <p:nvPr>
            <p:ph type="title"/>
          </p:nvPr>
        </p:nvSpPr>
        <p:spPr/>
        <p:txBody>
          <a:bodyPr>
            <a:normAutofit/>
          </a:bodyPr>
          <a:lstStyle/>
          <a:p>
            <a:r>
              <a:rPr lang="en-US" sz="2400" dirty="0"/>
              <a:t>If you ran </a:t>
            </a:r>
            <a:r>
              <a:rPr lang="en-US" sz="2400" dirty="0" err="1"/>
              <a:t>create_github_token</a:t>
            </a:r>
            <a:r>
              <a:rPr lang="en-US" sz="2400" dirty="0"/>
              <a:t>() </a:t>
            </a:r>
          </a:p>
        </p:txBody>
      </p:sp>
      <p:sp>
        <p:nvSpPr>
          <p:cNvPr id="3" name="Text Placeholder 2">
            <a:extLst>
              <a:ext uri="{FF2B5EF4-FFF2-40B4-BE49-F238E27FC236}">
                <a16:creationId xmlns:a16="http://schemas.microsoft.com/office/drawing/2014/main" id="{012D6870-B679-45A1-CBBD-FFF0602FF28B}"/>
              </a:ext>
            </a:extLst>
          </p:cNvPr>
          <p:cNvSpPr>
            <a:spLocks noGrp="1"/>
          </p:cNvSpPr>
          <p:nvPr>
            <p:ph type="body" idx="1"/>
          </p:nvPr>
        </p:nvSpPr>
        <p:spPr/>
        <p:txBody>
          <a:bodyPr/>
          <a:lstStyle/>
          <a:p>
            <a:r>
              <a:rPr lang="en-US" dirty="0"/>
              <a:t>It will show you this message in your R Console and open up a new screen in your browser</a:t>
            </a:r>
          </a:p>
        </p:txBody>
      </p:sp>
      <p:sp>
        <p:nvSpPr>
          <p:cNvPr id="4" name="Subtitle 3">
            <a:extLst>
              <a:ext uri="{FF2B5EF4-FFF2-40B4-BE49-F238E27FC236}">
                <a16:creationId xmlns:a16="http://schemas.microsoft.com/office/drawing/2014/main" id="{2E05733A-AE35-C3C9-62E9-54DD2D968E4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B266BFEB-32F4-7422-585E-95D535B98387}"/>
              </a:ext>
            </a:extLst>
          </p:cNvPr>
          <p:cNvSpPr>
            <a:spLocks noGrp="1"/>
          </p:cNvSpPr>
          <p:nvPr>
            <p:ph type="sldNum" idx="12"/>
          </p:nvPr>
        </p:nvSpPr>
        <p:spPr/>
        <p:txBody>
          <a:bodyPr/>
          <a:lstStyle/>
          <a:p>
            <a:fld id="{00000000-1234-1234-1234-123412341234}" type="slidenum">
              <a:rPr lang="en" smtClean="0"/>
              <a:pPr/>
              <a:t>44</a:t>
            </a:fld>
            <a:endParaRPr lang="en" dirty="0"/>
          </a:p>
        </p:txBody>
      </p:sp>
      <p:pic>
        <p:nvPicPr>
          <p:cNvPr id="9" name="Picture 8">
            <a:extLst>
              <a:ext uri="{FF2B5EF4-FFF2-40B4-BE49-F238E27FC236}">
                <a16:creationId xmlns:a16="http://schemas.microsoft.com/office/drawing/2014/main" id="{1D2C9868-9BB3-A425-9CEE-47CB7FD604B0}"/>
              </a:ext>
            </a:extLst>
          </p:cNvPr>
          <p:cNvPicPr>
            <a:picLocks noChangeAspect="1"/>
          </p:cNvPicPr>
          <p:nvPr/>
        </p:nvPicPr>
        <p:blipFill>
          <a:blip r:embed="rId2"/>
          <a:stretch>
            <a:fillRect/>
          </a:stretch>
        </p:blipFill>
        <p:spPr>
          <a:xfrm>
            <a:off x="565393" y="2012380"/>
            <a:ext cx="8143628" cy="1696589"/>
          </a:xfrm>
          <a:prstGeom prst="rect">
            <a:avLst/>
          </a:prstGeom>
        </p:spPr>
      </p:pic>
    </p:spTree>
    <p:extLst>
      <p:ext uri="{BB962C8B-B14F-4D97-AF65-F5344CB8AC3E}">
        <p14:creationId xmlns:p14="http://schemas.microsoft.com/office/powerpoint/2010/main" val="3550618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1D3E-768D-E2E1-C9A6-A4C51D15B1D6}"/>
              </a:ext>
            </a:extLst>
          </p:cNvPr>
          <p:cNvSpPr>
            <a:spLocks noGrp="1"/>
          </p:cNvSpPr>
          <p:nvPr>
            <p:ph type="title"/>
          </p:nvPr>
        </p:nvSpPr>
        <p:spPr/>
        <p:txBody>
          <a:bodyPr>
            <a:normAutofit fontScale="90000"/>
          </a:bodyPr>
          <a:lstStyle/>
          <a:p>
            <a:endParaRPr lang="en-US" dirty="0"/>
          </a:p>
        </p:txBody>
      </p:sp>
      <p:sp>
        <p:nvSpPr>
          <p:cNvPr id="4" name="Subtitle 3">
            <a:extLst>
              <a:ext uri="{FF2B5EF4-FFF2-40B4-BE49-F238E27FC236}">
                <a16:creationId xmlns:a16="http://schemas.microsoft.com/office/drawing/2014/main" id="{60CB8FBF-2937-ABBE-663D-A596E2817E4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79A9B7A-F473-2BC2-419D-2FFA1FE93FF9}"/>
              </a:ext>
            </a:extLst>
          </p:cNvPr>
          <p:cNvSpPr>
            <a:spLocks noGrp="1"/>
          </p:cNvSpPr>
          <p:nvPr>
            <p:ph type="sldNum" idx="12"/>
          </p:nvPr>
        </p:nvSpPr>
        <p:spPr/>
        <p:txBody>
          <a:bodyPr/>
          <a:lstStyle/>
          <a:p>
            <a:fld id="{00000000-1234-1234-1234-123412341234}" type="slidenum">
              <a:rPr lang="en" smtClean="0"/>
              <a:pPr/>
              <a:t>45</a:t>
            </a:fld>
            <a:endParaRPr lang="en" dirty="0"/>
          </a:p>
        </p:txBody>
      </p:sp>
      <p:pic>
        <p:nvPicPr>
          <p:cNvPr id="7" name="Picture 6">
            <a:extLst>
              <a:ext uri="{FF2B5EF4-FFF2-40B4-BE49-F238E27FC236}">
                <a16:creationId xmlns:a16="http://schemas.microsoft.com/office/drawing/2014/main" id="{93112670-33BB-3835-A56A-19036027B4A3}"/>
              </a:ext>
            </a:extLst>
          </p:cNvPr>
          <p:cNvPicPr>
            <a:picLocks noChangeAspect="1"/>
          </p:cNvPicPr>
          <p:nvPr/>
        </p:nvPicPr>
        <p:blipFill>
          <a:blip r:embed="rId2"/>
          <a:stretch>
            <a:fillRect/>
          </a:stretch>
        </p:blipFill>
        <p:spPr>
          <a:xfrm>
            <a:off x="835679" y="-4225"/>
            <a:ext cx="7901266" cy="5143500"/>
          </a:xfrm>
          <a:prstGeom prst="rect">
            <a:avLst/>
          </a:prstGeom>
        </p:spPr>
      </p:pic>
    </p:spTree>
    <p:extLst>
      <p:ext uri="{BB962C8B-B14F-4D97-AF65-F5344CB8AC3E}">
        <p14:creationId xmlns:p14="http://schemas.microsoft.com/office/powerpoint/2010/main" val="1983650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8448-DC5B-170D-76D5-F71CC982E838}"/>
              </a:ext>
            </a:extLst>
          </p:cNvPr>
          <p:cNvSpPr>
            <a:spLocks noGrp="1"/>
          </p:cNvSpPr>
          <p:nvPr>
            <p:ph type="title"/>
          </p:nvPr>
        </p:nvSpPr>
        <p:spPr/>
        <p:txBody>
          <a:bodyPr>
            <a:normAutofit/>
          </a:bodyPr>
          <a:lstStyle/>
          <a:p>
            <a:r>
              <a:rPr lang="en-US" sz="2400" dirty="0"/>
              <a:t>Add an appropriate note</a:t>
            </a:r>
          </a:p>
        </p:txBody>
      </p:sp>
      <p:sp>
        <p:nvSpPr>
          <p:cNvPr id="4" name="Subtitle 3">
            <a:extLst>
              <a:ext uri="{FF2B5EF4-FFF2-40B4-BE49-F238E27FC236}">
                <a16:creationId xmlns:a16="http://schemas.microsoft.com/office/drawing/2014/main" id="{8DB33FA6-FBCF-6E87-C5A5-2D022DB95B9E}"/>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6FFD6BA-F7C0-9294-A9B0-E323D0183A0D}"/>
              </a:ext>
            </a:extLst>
          </p:cNvPr>
          <p:cNvSpPr>
            <a:spLocks noGrp="1"/>
          </p:cNvSpPr>
          <p:nvPr>
            <p:ph type="sldNum" idx="12"/>
          </p:nvPr>
        </p:nvSpPr>
        <p:spPr/>
        <p:txBody>
          <a:bodyPr/>
          <a:lstStyle/>
          <a:p>
            <a:fld id="{00000000-1234-1234-1234-123412341234}" type="slidenum">
              <a:rPr lang="en" smtClean="0"/>
              <a:pPr/>
              <a:t>46</a:t>
            </a:fld>
            <a:endParaRPr lang="en" dirty="0"/>
          </a:p>
        </p:txBody>
      </p:sp>
      <p:pic>
        <p:nvPicPr>
          <p:cNvPr id="9" name="Picture 8">
            <a:extLst>
              <a:ext uri="{FF2B5EF4-FFF2-40B4-BE49-F238E27FC236}">
                <a16:creationId xmlns:a16="http://schemas.microsoft.com/office/drawing/2014/main" id="{F626870F-C07B-D91A-5848-9AE00D326E1F}"/>
              </a:ext>
            </a:extLst>
          </p:cNvPr>
          <p:cNvPicPr>
            <a:picLocks noChangeAspect="1"/>
          </p:cNvPicPr>
          <p:nvPr/>
        </p:nvPicPr>
        <p:blipFill>
          <a:blip r:embed="rId2"/>
          <a:stretch>
            <a:fillRect/>
          </a:stretch>
        </p:blipFill>
        <p:spPr>
          <a:xfrm>
            <a:off x="501882" y="1216780"/>
            <a:ext cx="8040222" cy="3277057"/>
          </a:xfrm>
          <a:prstGeom prst="rect">
            <a:avLst/>
          </a:prstGeom>
        </p:spPr>
      </p:pic>
    </p:spTree>
    <p:extLst>
      <p:ext uri="{BB962C8B-B14F-4D97-AF65-F5344CB8AC3E}">
        <p14:creationId xmlns:p14="http://schemas.microsoft.com/office/powerpoint/2010/main" val="897979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5421-D84E-8818-1B93-244120C0BA68}"/>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450D16DB-0981-38B6-69FC-FD7CF587C776}"/>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0664C6F0-C507-CBE0-E0CF-6209F87CCBC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16798781-CD71-D87F-60D4-B773446F5E18}"/>
              </a:ext>
            </a:extLst>
          </p:cNvPr>
          <p:cNvSpPr>
            <a:spLocks noGrp="1"/>
          </p:cNvSpPr>
          <p:nvPr>
            <p:ph type="sldNum" idx="12"/>
          </p:nvPr>
        </p:nvSpPr>
        <p:spPr/>
        <p:txBody>
          <a:bodyPr/>
          <a:lstStyle/>
          <a:p>
            <a:fld id="{00000000-1234-1234-1234-123412341234}" type="slidenum">
              <a:rPr lang="en" smtClean="0"/>
              <a:pPr/>
              <a:t>47</a:t>
            </a:fld>
            <a:endParaRPr lang="en" dirty="0"/>
          </a:p>
        </p:txBody>
      </p:sp>
      <p:pic>
        <p:nvPicPr>
          <p:cNvPr id="7" name="Picture 6">
            <a:extLst>
              <a:ext uri="{FF2B5EF4-FFF2-40B4-BE49-F238E27FC236}">
                <a16:creationId xmlns:a16="http://schemas.microsoft.com/office/drawing/2014/main" id="{1579B67B-1015-E7AF-AF55-243EEA64F0F6}"/>
              </a:ext>
            </a:extLst>
          </p:cNvPr>
          <p:cNvPicPr>
            <a:picLocks noChangeAspect="1"/>
          </p:cNvPicPr>
          <p:nvPr/>
        </p:nvPicPr>
        <p:blipFill>
          <a:blip r:embed="rId2"/>
          <a:stretch>
            <a:fillRect/>
          </a:stretch>
        </p:blipFill>
        <p:spPr>
          <a:xfrm>
            <a:off x="64294" y="1248525"/>
            <a:ext cx="8715375" cy="3167765"/>
          </a:xfrm>
          <a:prstGeom prst="rect">
            <a:avLst/>
          </a:prstGeom>
        </p:spPr>
      </p:pic>
      <p:sp>
        <p:nvSpPr>
          <p:cNvPr id="8" name="Rectangle 7">
            <a:extLst>
              <a:ext uri="{FF2B5EF4-FFF2-40B4-BE49-F238E27FC236}">
                <a16:creationId xmlns:a16="http://schemas.microsoft.com/office/drawing/2014/main" id="{B0C9E02D-A8C5-51B1-245F-5FD931FEB485}"/>
              </a:ext>
            </a:extLst>
          </p:cNvPr>
          <p:cNvSpPr/>
          <p:nvPr/>
        </p:nvSpPr>
        <p:spPr>
          <a:xfrm>
            <a:off x="962032" y="3894974"/>
            <a:ext cx="1171518" cy="384131"/>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2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02381-7ED5-A299-E304-1FF7E5ED2293}"/>
              </a:ext>
            </a:extLst>
          </p:cNvPr>
          <p:cNvSpPr>
            <a:spLocks noGrp="1"/>
          </p:cNvSpPr>
          <p:nvPr>
            <p:ph type="title"/>
          </p:nvPr>
        </p:nvSpPr>
        <p:spPr/>
        <p:txBody>
          <a:bodyPr>
            <a:normAutofit/>
          </a:bodyPr>
          <a:lstStyle/>
          <a:p>
            <a:r>
              <a:rPr lang="en-US" sz="2400" dirty="0"/>
              <a:t>Save it somewhere (like </a:t>
            </a:r>
            <a:r>
              <a:rPr lang="en-US" sz="2400" dirty="0" err="1"/>
              <a:t>lastpass</a:t>
            </a:r>
            <a:r>
              <a:rPr lang="en-US" sz="2400" dirty="0"/>
              <a:t> or a keep note for example)</a:t>
            </a:r>
          </a:p>
        </p:txBody>
      </p:sp>
      <p:sp>
        <p:nvSpPr>
          <p:cNvPr id="3" name="Text Placeholder 2">
            <a:extLst>
              <a:ext uri="{FF2B5EF4-FFF2-40B4-BE49-F238E27FC236}">
                <a16:creationId xmlns:a16="http://schemas.microsoft.com/office/drawing/2014/main" id="{2A106CC3-647F-A8E1-A118-FA73E0408DB2}"/>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30A4F4F6-9993-A02D-163C-F9B66DE4B5C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CD13B0A-9911-297B-826C-10E75A11BF69}"/>
              </a:ext>
            </a:extLst>
          </p:cNvPr>
          <p:cNvSpPr>
            <a:spLocks noGrp="1"/>
          </p:cNvSpPr>
          <p:nvPr>
            <p:ph type="sldNum" idx="12"/>
          </p:nvPr>
        </p:nvSpPr>
        <p:spPr/>
        <p:txBody>
          <a:bodyPr/>
          <a:lstStyle/>
          <a:p>
            <a:fld id="{00000000-1234-1234-1234-123412341234}" type="slidenum">
              <a:rPr lang="en" smtClean="0"/>
              <a:pPr/>
              <a:t>48</a:t>
            </a:fld>
            <a:endParaRPr lang="en" dirty="0"/>
          </a:p>
        </p:txBody>
      </p:sp>
      <p:pic>
        <p:nvPicPr>
          <p:cNvPr id="7" name="Picture 6">
            <a:extLst>
              <a:ext uri="{FF2B5EF4-FFF2-40B4-BE49-F238E27FC236}">
                <a16:creationId xmlns:a16="http://schemas.microsoft.com/office/drawing/2014/main" id="{377A551E-376B-CB03-1CF6-2C73DC69CAEA}"/>
              </a:ext>
            </a:extLst>
          </p:cNvPr>
          <p:cNvPicPr>
            <a:picLocks noChangeAspect="1"/>
          </p:cNvPicPr>
          <p:nvPr/>
        </p:nvPicPr>
        <p:blipFill>
          <a:blip r:embed="rId2"/>
          <a:stretch>
            <a:fillRect/>
          </a:stretch>
        </p:blipFill>
        <p:spPr>
          <a:xfrm>
            <a:off x="713836" y="1195133"/>
            <a:ext cx="7716327" cy="3172268"/>
          </a:xfrm>
          <a:prstGeom prst="rect">
            <a:avLst/>
          </a:prstGeom>
        </p:spPr>
      </p:pic>
      <p:sp>
        <p:nvSpPr>
          <p:cNvPr id="8" name="TextBox 7">
            <a:extLst>
              <a:ext uri="{FF2B5EF4-FFF2-40B4-BE49-F238E27FC236}">
                <a16:creationId xmlns:a16="http://schemas.microsoft.com/office/drawing/2014/main" id="{083C757D-9B1F-9186-23CA-8910B115A69A}"/>
              </a:ext>
            </a:extLst>
          </p:cNvPr>
          <p:cNvSpPr txBox="1"/>
          <p:nvPr/>
        </p:nvSpPr>
        <p:spPr>
          <a:xfrm>
            <a:off x="801143" y="2995425"/>
            <a:ext cx="3697575" cy="307777"/>
          </a:xfrm>
          <a:prstGeom prst="rect">
            <a:avLst/>
          </a:prstGeom>
          <a:solidFill>
            <a:schemeClr val="tx1"/>
          </a:solidFill>
        </p:spPr>
        <p:txBody>
          <a:bodyPr wrap="square" rtlCol="0">
            <a:spAutoFit/>
          </a:bodyPr>
          <a:lstStyle/>
          <a:p>
            <a:endParaRPr lang="en-US" dirty="0">
              <a:solidFill>
                <a:schemeClr val="bg2">
                  <a:lumMod val="60000"/>
                  <a:lumOff val="40000"/>
                </a:schemeClr>
              </a:solidFill>
              <a:latin typeface="Gibson" pitchFamily="2" charset="0"/>
              <a:ea typeface="Gibson" pitchFamily="2" charset="0"/>
            </a:endParaRPr>
          </a:p>
        </p:txBody>
      </p:sp>
    </p:spTree>
    <p:extLst>
      <p:ext uri="{BB962C8B-B14F-4D97-AF65-F5344CB8AC3E}">
        <p14:creationId xmlns:p14="http://schemas.microsoft.com/office/powerpoint/2010/main" val="2804770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4992-9BE1-E46C-4613-808BC5598A7C}"/>
              </a:ext>
            </a:extLst>
          </p:cNvPr>
          <p:cNvSpPr>
            <a:spLocks noGrp="1"/>
          </p:cNvSpPr>
          <p:nvPr>
            <p:ph type="title"/>
          </p:nvPr>
        </p:nvSpPr>
        <p:spPr>
          <a:xfrm>
            <a:off x="311700" y="309294"/>
            <a:ext cx="8520600" cy="572700"/>
          </a:xfrm>
        </p:spPr>
        <p:txBody>
          <a:bodyPr>
            <a:noAutofit/>
          </a:bodyPr>
          <a:lstStyle/>
          <a:p>
            <a:r>
              <a:rPr lang="en-US" sz="1800" dirty="0"/>
              <a:t>Let’s go back to RStudio and perform a one-time setting to communicate with GitHub</a:t>
            </a:r>
          </a:p>
        </p:txBody>
      </p:sp>
      <p:sp>
        <p:nvSpPr>
          <p:cNvPr id="4" name="Subtitle 3">
            <a:extLst>
              <a:ext uri="{FF2B5EF4-FFF2-40B4-BE49-F238E27FC236}">
                <a16:creationId xmlns:a16="http://schemas.microsoft.com/office/drawing/2014/main" id="{DD65E237-6D92-9C7E-6115-A4676E0AB6D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A9B4E7C-F9B3-E810-95DD-683BE85E6139}"/>
              </a:ext>
            </a:extLst>
          </p:cNvPr>
          <p:cNvSpPr>
            <a:spLocks noGrp="1"/>
          </p:cNvSpPr>
          <p:nvPr>
            <p:ph type="sldNum" idx="12"/>
          </p:nvPr>
        </p:nvSpPr>
        <p:spPr/>
        <p:txBody>
          <a:bodyPr/>
          <a:lstStyle/>
          <a:p>
            <a:fld id="{00000000-1234-1234-1234-123412341234}" type="slidenum">
              <a:rPr lang="en" smtClean="0"/>
              <a:pPr/>
              <a:t>49</a:t>
            </a:fld>
            <a:endParaRPr lang="en" dirty="0"/>
          </a:p>
        </p:txBody>
      </p:sp>
      <p:pic>
        <p:nvPicPr>
          <p:cNvPr id="7" name="Picture 6">
            <a:extLst>
              <a:ext uri="{FF2B5EF4-FFF2-40B4-BE49-F238E27FC236}">
                <a16:creationId xmlns:a16="http://schemas.microsoft.com/office/drawing/2014/main" id="{CD3310DB-2936-6B9B-B8FC-7903E14D5242}"/>
              </a:ext>
            </a:extLst>
          </p:cNvPr>
          <p:cNvPicPr>
            <a:picLocks noChangeAspect="1"/>
          </p:cNvPicPr>
          <p:nvPr/>
        </p:nvPicPr>
        <p:blipFill>
          <a:blip r:embed="rId2"/>
          <a:stretch>
            <a:fillRect/>
          </a:stretch>
        </p:blipFill>
        <p:spPr>
          <a:xfrm>
            <a:off x="5303680" y="1366193"/>
            <a:ext cx="3742934" cy="2752353"/>
          </a:xfrm>
          <a:prstGeom prst="rect">
            <a:avLst/>
          </a:prstGeom>
        </p:spPr>
      </p:pic>
      <p:pic>
        <p:nvPicPr>
          <p:cNvPr id="10" name="Picture 9">
            <a:extLst>
              <a:ext uri="{FF2B5EF4-FFF2-40B4-BE49-F238E27FC236}">
                <a16:creationId xmlns:a16="http://schemas.microsoft.com/office/drawing/2014/main" id="{548E779B-8B45-733D-DF01-0EF590A4FD14}"/>
              </a:ext>
            </a:extLst>
          </p:cNvPr>
          <p:cNvPicPr>
            <a:picLocks noChangeAspect="1"/>
          </p:cNvPicPr>
          <p:nvPr/>
        </p:nvPicPr>
        <p:blipFill>
          <a:blip r:embed="rId3"/>
          <a:stretch>
            <a:fillRect/>
          </a:stretch>
        </p:blipFill>
        <p:spPr>
          <a:xfrm>
            <a:off x="97386" y="1151580"/>
            <a:ext cx="5000431" cy="3074501"/>
          </a:xfrm>
          <a:prstGeom prst="rect">
            <a:avLst/>
          </a:prstGeom>
        </p:spPr>
      </p:pic>
      <p:sp>
        <p:nvSpPr>
          <p:cNvPr id="11" name="Rectangle 10">
            <a:extLst>
              <a:ext uri="{FF2B5EF4-FFF2-40B4-BE49-F238E27FC236}">
                <a16:creationId xmlns:a16="http://schemas.microsoft.com/office/drawing/2014/main" id="{7B882883-628C-055F-B972-7D03311E5C51}"/>
              </a:ext>
            </a:extLst>
          </p:cNvPr>
          <p:cNvSpPr/>
          <p:nvPr/>
        </p:nvSpPr>
        <p:spPr>
          <a:xfrm>
            <a:off x="1570308" y="1066747"/>
            <a:ext cx="1668152" cy="4131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6DFCA1-AB51-9E3B-3641-0C7CB34F84DE}"/>
              </a:ext>
            </a:extLst>
          </p:cNvPr>
          <p:cNvSpPr/>
          <p:nvPr/>
        </p:nvSpPr>
        <p:spPr>
          <a:xfrm>
            <a:off x="7281538" y="3747507"/>
            <a:ext cx="811988" cy="371039"/>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F75C88A-0A96-E3F0-8C29-BD9908DBF5AE}"/>
              </a:ext>
            </a:extLst>
          </p:cNvPr>
          <p:cNvSpPr/>
          <p:nvPr/>
        </p:nvSpPr>
        <p:spPr>
          <a:xfrm>
            <a:off x="5238962" y="2236374"/>
            <a:ext cx="3172122" cy="50599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55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770E-AFF7-1315-C446-65FA9861DD50}"/>
              </a:ext>
            </a:extLst>
          </p:cNvPr>
          <p:cNvSpPr>
            <a:spLocks noGrp="1"/>
          </p:cNvSpPr>
          <p:nvPr>
            <p:ph type="title"/>
          </p:nvPr>
        </p:nvSpPr>
        <p:spPr>
          <a:xfrm>
            <a:off x="311700" y="312211"/>
            <a:ext cx="8520600" cy="572700"/>
          </a:xfrm>
        </p:spPr>
        <p:txBody>
          <a:bodyPr>
            <a:normAutofit/>
          </a:bodyPr>
          <a:lstStyle/>
          <a:p>
            <a:r>
              <a:rPr lang="en-US" sz="2400" dirty="0"/>
              <a:t>Why should I care about reproducibility?</a:t>
            </a:r>
          </a:p>
        </p:txBody>
      </p:sp>
      <p:sp>
        <p:nvSpPr>
          <p:cNvPr id="3" name="Text Placeholder 2">
            <a:extLst>
              <a:ext uri="{FF2B5EF4-FFF2-40B4-BE49-F238E27FC236}">
                <a16:creationId xmlns:a16="http://schemas.microsoft.com/office/drawing/2014/main" id="{6BCAD53B-E399-A3BD-D452-4E6F7C67AD00}"/>
              </a:ext>
            </a:extLst>
          </p:cNvPr>
          <p:cNvSpPr>
            <a:spLocks noGrp="1"/>
          </p:cNvSpPr>
          <p:nvPr>
            <p:ph type="body" idx="1"/>
          </p:nvPr>
        </p:nvSpPr>
        <p:spPr>
          <a:xfrm>
            <a:off x="312493" y="1152475"/>
            <a:ext cx="8520600" cy="3416400"/>
          </a:xfrm>
        </p:spPr>
        <p:txBody>
          <a:bodyPr/>
          <a:lstStyle/>
          <a:p>
            <a:r>
              <a:rPr lang="en-US" dirty="0"/>
              <a:t>Collaborative research</a:t>
            </a:r>
          </a:p>
          <a:p>
            <a:endParaRPr lang="en-US" dirty="0"/>
          </a:p>
          <a:p>
            <a:r>
              <a:rPr lang="en-US" dirty="0"/>
              <a:t>Publication mandates</a:t>
            </a:r>
          </a:p>
          <a:p>
            <a:endParaRPr lang="en-US" dirty="0"/>
          </a:p>
          <a:p>
            <a:r>
              <a:rPr lang="en-US" dirty="0"/>
              <a:t>Testing your methods</a:t>
            </a:r>
          </a:p>
          <a:p>
            <a:endParaRPr lang="en-US" dirty="0"/>
          </a:p>
          <a:p>
            <a:r>
              <a:rPr lang="en-US" dirty="0"/>
              <a:t>Increase efficiency &amp; transparency</a:t>
            </a:r>
          </a:p>
          <a:p>
            <a:endParaRPr lang="en-US" dirty="0"/>
          </a:p>
          <a:p>
            <a:r>
              <a:rPr lang="en-US" dirty="0"/>
              <a:t>Minimize data loss/reduce risk</a:t>
            </a:r>
          </a:p>
          <a:p>
            <a:endParaRPr lang="en-US" dirty="0"/>
          </a:p>
          <a:p>
            <a:r>
              <a:rPr lang="en-US" dirty="0"/>
              <a:t>Who benefits? </a:t>
            </a:r>
          </a:p>
          <a:p>
            <a:endParaRPr lang="en-US" dirty="0"/>
          </a:p>
        </p:txBody>
      </p:sp>
      <p:sp>
        <p:nvSpPr>
          <p:cNvPr id="4" name="Subtitle 3">
            <a:extLst>
              <a:ext uri="{FF2B5EF4-FFF2-40B4-BE49-F238E27FC236}">
                <a16:creationId xmlns:a16="http://schemas.microsoft.com/office/drawing/2014/main" id="{83372B90-EF18-5056-00FB-27239DA9470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D2D459D-89EE-49F7-0A3F-40B1F211B00C}"/>
              </a:ext>
            </a:extLst>
          </p:cNvPr>
          <p:cNvSpPr>
            <a:spLocks noGrp="1"/>
          </p:cNvSpPr>
          <p:nvPr>
            <p:ph type="sldNum" idx="12"/>
          </p:nvPr>
        </p:nvSpPr>
        <p:spPr/>
        <p:txBody>
          <a:bodyPr/>
          <a:lstStyle/>
          <a:p>
            <a:fld id="{00000000-1234-1234-1234-123412341234}" type="slidenum">
              <a:rPr lang="en" smtClean="0"/>
              <a:pPr/>
              <a:t>5</a:t>
            </a:fld>
            <a:endParaRPr lang="en" dirty="0"/>
          </a:p>
        </p:txBody>
      </p:sp>
      <p:sp>
        <p:nvSpPr>
          <p:cNvPr id="6" name="TextBox 5">
            <a:extLst>
              <a:ext uri="{FF2B5EF4-FFF2-40B4-BE49-F238E27FC236}">
                <a16:creationId xmlns:a16="http://schemas.microsoft.com/office/drawing/2014/main" id="{BB4C3BC2-1BF8-15DB-B12B-5E0654D297F9}"/>
              </a:ext>
            </a:extLst>
          </p:cNvPr>
          <p:cNvSpPr txBox="1"/>
          <p:nvPr/>
        </p:nvSpPr>
        <p:spPr>
          <a:xfrm>
            <a:off x="214744" y="4698475"/>
            <a:ext cx="3228109" cy="307777"/>
          </a:xfrm>
          <a:prstGeom prst="rect">
            <a:avLst/>
          </a:prstGeom>
          <a:noFill/>
        </p:spPr>
        <p:txBody>
          <a:bodyPr wrap="square" rtlCol="0">
            <a:spAutoFit/>
          </a:bodyPr>
          <a:lstStyle/>
          <a:p>
            <a:r>
              <a:rPr lang="en-US" dirty="0">
                <a:latin typeface="+mj-lt"/>
                <a:ea typeface="Gibson" pitchFamily="2" charset="0"/>
              </a:rPr>
              <a:t>BES Guide to Data Reproducibility</a:t>
            </a:r>
          </a:p>
        </p:txBody>
      </p:sp>
      <p:pic>
        <p:nvPicPr>
          <p:cNvPr id="2050" name="Picture 2">
            <a:extLst>
              <a:ext uri="{FF2B5EF4-FFF2-40B4-BE49-F238E27FC236}">
                <a16:creationId xmlns:a16="http://schemas.microsoft.com/office/drawing/2014/main" id="{BB0573AA-023E-1CB0-C3EA-90078AB6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657" y="966310"/>
            <a:ext cx="2389330" cy="32108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F267BA2-F270-6CB6-95D6-DB3A33AACF8F}"/>
              </a:ext>
            </a:extLst>
          </p:cNvPr>
          <p:cNvSpPr/>
          <p:nvPr/>
        </p:nvSpPr>
        <p:spPr>
          <a:xfrm>
            <a:off x="6785263" y="3660775"/>
            <a:ext cx="2078182" cy="65116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YOU BENEFIT IF YOU MANAGE YOUR DATA WELL!</a:t>
            </a:r>
          </a:p>
        </p:txBody>
      </p:sp>
      <p:pic>
        <p:nvPicPr>
          <p:cNvPr id="8" name="Picture 4" descr="Funded Partnership Brings Dryad and Zenodo Closer">
            <a:extLst>
              <a:ext uri="{FF2B5EF4-FFF2-40B4-BE49-F238E27FC236}">
                <a16:creationId xmlns:a16="http://schemas.microsoft.com/office/drawing/2014/main" id="{F3ED9490-EF17-B075-7D06-8F7CFD75F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064" y="3778714"/>
            <a:ext cx="2073328" cy="685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ll you need to know before starting with GitHub! | by Joos Korstanje |  Towards Data Science">
            <a:extLst>
              <a:ext uri="{FF2B5EF4-FFF2-40B4-BE49-F238E27FC236}">
                <a16:creationId xmlns:a16="http://schemas.microsoft.com/office/drawing/2014/main" id="{08844203-702D-E5D1-06B0-7E6FCD6A92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7650" y="1118878"/>
            <a:ext cx="1850156" cy="10407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Zenodo">
            <a:extLst>
              <a:ext uri="{FF2B5EF4-FFF2-40B4-BE49-F238E27FC236}">
                <a16:creationId xmlns:a16="http://schemas.microsoft.com/office/drawing/2014/main" id="{B436C6B0-6366-F24F-D7DC-10A918D87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7650" y="2538153"/>
            <a:ext cx="1850156" cy="74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95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525F-2C57-51D0-E75E-41202F0ADA63}"/>
              </a:ext>
            </a:extLst>
          </p:cNvPr>
          <p:cNvSpPr>
            <a:spLocks noGrp="1"/>
          </p:cNvSpPr>
          <p:nvPr>
            <p:ph type="title"/>
          </p:nvPr>
        </p:nvSpPr>
        <p:spPr>
          <a:xfrm>
            <a:off x="311700" y="309294"/>
            <a:ext cx="8520600" cy="572700"/>
          </a:xfrm>
        </p:spPr>
        <p:txBody>
          <a:bodyPr>
            <a:normAutofit/>
          </a:bodyPr>
          <a:lstStyle/>
          <a:p>
            <a:r>
              <a:rPr lang="en-US" sz="2400" dirty="0"/>
              <a:t>Setting your Git credentials</a:t>
            </a:r>
          </a:p>
        </p:txBody>
      </p:sp>
      <p:sp>
        <p:nvSpPr>
          <p:cNvPr id="4" name="Subtitle 3">
            <a:extLst>
              <a:ext uri="{FF2B5EF4-FFF2-40B4-BE49-F238E27FC236}">
                <a16:creationId xmlns:a16="http://schemas.microsoft.com/office/drawing/2014/main" id="{20340350-F4A8-63C9-2AD6-4FADB1C2D60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8281115-4ADD-599C-9C67-CAAB3C5CBF7B}"/>
              </a:ext>
            </a:extLst>
          </p:cNvPr>
          <p:cNvSpPr>
            <a:spLocks noGrp="1"/>
          </p:cNvSpPr>
          <p:nvPr>
            <p:ph type="sldNum" idx="12"/>
          </p:nvPr>
        </p:nvSpPr>
        <p:spPr/>
        <p:txBody>
          <a:bodyPr/>
          <a:lstStyle/>
          <a:p>
            <a:fld id="{00000000-1234-1234-1234-123412341234}" type="slidenum">
              <a:rPr lang="en" smtClean="0"/>
              <a:pPr/>
              <a:t>50</a:t>
            </a:fld>
            <a:endParaRPr lang="en" dirty="0"/>
          </a:p>
        </p:txBody>
      </p:sp>
      <p:pic>
        <p:nvPicPr>
          <p:cNvPr id="11" name="Picture 10">
            <a:extLst>
              <a:ext uri="{FF2B5EF4-FFF2-40B4-BE49-F238E27FC236}">
                <a16:creationId xmlns:a16="http://schemas.microsoft.com/office/drawing/2014/main" id="{5765EDD3-3C18-16CE-9A48-0B84DD30958B}"/>
              </a:ext>
            </a:extLst>
          </p:cNvPr>
          <p:cNvPicPr>
            <a:picLocks noChangeAspect="1"/>
          </p:cNvPicPr>
          <p:nvPr/>
        </p:nvPicPr>
        <p:blipFill>
          <a:blip r:embed="rId2"/>
          <a:stretch>
            <a:fillRect/>
          </a:stretch>
        </p:blipFill>
        <p:spPr>
          <a:xfrm>
            <a:off x="585787" y="938253"/>
            <a:ext cx="7415213" cy="4171056"/>
          </a:xfrm>
          <a:prstGeom prst="rect">
            <a:avLst/>
          </a:prstGeom>
        </p:spPr>
      </p:pic>
      <p:sp>
        <p:nvSpPr>
          <p:cNvPr id="17" name="Rectangle 16">
            <a:extLst>
              <a:ext uri="{FF2B5EF4-FFF2-40B4-BE49-F238E27FC236}">
                <a16:creationId xmlns:a16="http://schemas.microsoft.com/office/drawing/2014/main" id="{41D6C876-8531-BF94-FF02-0FD8906FE6FD}"/>
              </a:ext>
            </a:extLst>
          </p:cNvPr>
          <p:cNvSpPr/>
          <p:nvPr/>
        </p:nvSpPr>
        <p:spPr>
          <a:xfrm>
            <a:off x="1143000" y="1800225"/>
            <a:ext cx="6529388" cy="1378741"/>
          </a:xfrm>
          <a:prstGeom prst="rect">
            <a:avLst/>
          </a:prstGeom>
          <a:solidFill>
            <a:schemeClr val="bg1">
              <a:alpha val="8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36BF075-51C0-18A4-6BE0-6CB0C9E02722}"/>
              </a:ext>
            </a:extLst>
          </p:cNvPr>
          <p:cNvSpPr/>
          <p:nvPr/>
        </p:nvSpPr>
        <p:spPr>
          <a:xfrm>
            <a:off x="1136500" y="3178966"/>
            <a:ext cx="1668152" cy="4131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33324FE-A892-84D9-2689-384469B2561A}"/>
              </a:ext>
            </a:extLst>
          </p:cNvPr>
          <p:cNvSpPr/>
          <p:nvPr/>
        </p:nvSpPr>
        <p:spPr>
          <a:xfrm>
            <a:off x="1136499" y="3648375"/>
            <a:ext cx="4035793" cy="55687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6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929B-A68B-D882-2B9D-823776ABA88E}"/>
              </a:ext>
            </a:extLst>
          </p:cNvPr>
          <p:cNvSpPr>
            <a:spLocks noGrp="1"/>
          </p:cNvSpPr>
          <p:nvPr>
            <p:ph type="title"/>
          </p:nvPr>
        </p:nvSpPr>
        <p:spPr/>
        <p:txBody>
          <a:bodyPr>
            <a:normAutofit/>
          </a:bodyPr>
          <a:lstStyle/>
          <a:p>
            <a:r>
              <a:rPr lang="en-US" sz="2400" dirty="0"/>
              <a:t>Paste your personal access token when prompted</a:t>
            </a:r>
          </a:p>
        </p:txBody>
      </p:sp>
      <p:sp>
        <p:nvSpPr>
          <p:cNvPr id="3" name="Text Placeholder 2">
            <a:extLst>
              <a:ext uri="{FF2B5EF4-FFF2-40B4-BE49-F238E27FC236}">
                <a16:creationId xmlns:a16="http://schemas.microsoft.com/office/drawing/2014/main" id="{4E8BE2E5-F7CD-6D27-F921-DA0820DB0242}"/>
              </a:ext>
            </a:extLst>
          </p:cNvPr>
          <p:cNvSpPr>
            <a:spLocks noGrp="1"/>
          </p:cNvSpPr>
          <p:nvPr>
            <p:ph type="body" idx="1"/>
          </p:nvPr>
        </p:nvSpPr>
        <p:spPr/>
        <p:txBody>
          <a:bodyPr/>
          <a:lstStyle/>
          <a:p>
            <a:r>
              <a:rPr lang="en-US" dirty="0"/>
              <a:t>Your console will prompt you to enter your personal access token</a:t>
            </a:r>
          </a:p>
        </p:txBody>
      </p:sp>
      <p:sp>
        <p:nvSpPr>
          <p:cNvPr id="4" name="Subtitle 3">
            <a:extLst>
              <a:ext uri="{FF2B5EF4-FFF2-40B4-BE49-F238E27FC236}">
                <a16:creationId xmlns:a16="http://schemas.microsoft.com/office/drawing/2014/main" id="{DCA2D12F-44AB-F0C8-1080-F0E33873AD9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4445426B-9B43-E64A-9E0A-687DF7EF92CA}"/>
              </a:ext>
            </a:extLst>
          </p:cNvPr>
          <p:cNvSpPr>
            <a:spLocks noGrp="1"/>
          </p:cNvSpPr>
          <p:nvPr>
            <p:ph type="sldNum" idx="12"/>
          </p:nvPr>
        </p:nvSpPr>
        <p:spPr/>
        <p:txBody>
          <a:bodyPr/>
          <a:lstStyle/>
          <a:p>
            <a:fld id="{00000000-1234-1234-1234-123412341234}" type="slidenum">
              <a:rPr lang="en" smtClean="0"/>
              <a:pPr/>
              <a:t>51</a:t>
            </a:fld>
            <a:endParaRPr lang="en" dirty="0"/>
          </a:p>
        </p:txBody>
      </p:sp>
      <p:pic>
        <p:nvPicPr>
          <p:cNvPr id="7" name="Picture 6" descr="A red and blue line&#10;&#10;AI-generated content may be incorrect.">
            <a:extLst>
              <a:ext uri="{FF2B5EF4-FFF2-40B4-BE49-F238E27FC236}">
                <a16:creationId xmlns:a16="http://schemas.microsoft.com/office/drawing/2014/main" id="{2560E281-81BE-6F13-E766-37A6F94C3372}"/>
              </a:ext>
            </a:extLst>
          </p:cNvPr>
          <p:cNvPicPr>
            <a:picLocks noChangeAspect="1"/>
          </p:cNvPicPr>
          <p:nvPr/>
        </p:nvPicPr>
        <p:blipFill>
          <a:blip r:embed="rId2"/>
          <a:srcRect t="26571"/>
          <a:stretch>
            <a:fillRect/>
          </a:stretch>
        </p:blipFill>
        <p:spPr>
          <a:xfrm>
            <a:off x="524417" y="2228851"/>
            <a:ext cx="8142637" cy="1185862"/>
          </a:xfrm>
          <a:prstGeom prst="rect">
            <a:avLst/>
          </a:prstGeom>
        </p:spPr>
      </p:pic>
      <p:sp>
        <p:nvSpPr>
          <p:cNvPr id="9" name="Rectangle 8">
            <a:extLst>
              <a:ext uri="{FF2B5EF4-FFF2-40B4-BE49-F238E27FC236}">
                <a16:creationId xmlns:a16="http://schemas.microsoft.com/office/drawing/2014/main" id="{407C44CD-544E-BE88-AB7F-9294C671B865}"/>
              </a:ext>
            </a:extLst>
          </p:cNvPr>
          <p:cNvSpPr/>
          <p:nvPr/>
        </p:nvSpPr>
        <p:spPr>
          <a:xfrm>
            <a:off x="3234307" y="2367545"/>
            <a:ext cx="3945157" cy="2684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DF77EF88-F116-F099-D8C1-175B4A0D225B}"/>
              </a:ext>
            </a:extLst>
          </p:cNvPr>
          <p:cNvCxnSpPr>
            <a:cxnSpLocks/>
          </p:cNvCxnSpPr>
          <p:nvPr/>
        </p:nvCxnSpPr>
        <p:spPr>
          <a:xfrm flipH="1">
            <a:off x="5905209" y="1497066"/>
            <a:ext cx="2066125" cy="79940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27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1D7B-2A57-B3A1-DDB9-5241FA17F2C3}"/>
              </a:ext>
            </a:extLst>
          </p:cNvPr>
          <p:cNvSpPr>
            <a:spLocks noGrp="1"/>
          </p:cNvSpPr>
          <p:nvPr>
            <p:ph type="title"/>
          </p:nvPr>
        </p:nvSpPr>
        <p:spPr/>
        <p:txBody>
          <a:bodyPr>
            <a:normAutofit/>
          </a:bodyPr>
          <a:lstStyle/>
          <a:p>
            <a:r>
              <a:rPr lang="en-US" sz="2400" dirty="0"/>
              <a:t>If RStudio did not work for you....we will use terminal!</a:t>
            </a:r>
          </a:p>
        </p:txBody>
      </p:sp>
      <p:sp>
        <p:nvSpPr>
          <p:cNvPr id="3" name="Text Placeholder 2">
            <a:extLst>
              <a:ext uri="{FF2B5EF4-FFF2-40B4-BE49-F238E27FC236}">
                <a16:creationId xmlns:a16="http://schemas.microsoft.com/office/drawing/2014/main" id="{60F46AFC-8F59-D3F7-F4B0-9FBA05E88954}"/>
              </a:ext>
            </a:extLst>
          </p:cNvPr>
          <p:cNvSpPr>
            <a:spLocks noGrp="1"/>
          </p:cNvSpPr>
          <p:nvPr>
            <p:ph type="body" idx="1"/>
          </p:nvPr>
        </p:nvSpPr>
        <p:spPr/>
        <p:txBody>
          <a:bodyPr/>
          <a:lstStyle/>
          <a:p>
            <a:pPr marL="127000" indent="0">
              <a:buNone/>
            </a:pPr>
            <a:r>
              <a:rPr lang="en-US" dirty="0"/>
              <a:t># display your version of git</a:t>
            </a:r>
          </a:p>
          <a:p>
            <a:pPr marL="127000" indent="0">
              <a:buNone/>
            </a:pPr>
            <a:r>
              <a:rPr lang="en-US" dirty="0"/>
              <a:t>     </a:t>
            </a:r>
            <a:r>
              <a:rPr lang="en-US" b="1" dirty="0"/>
              <a:t>git --version    </a:t>
            </a:r>
          </a:p>
          <a:p>
            <a:pPr marL="127000" indent="0">
              <a:buNone/>
            </a:pPr>
            <a:endParaRPr lang="en-US" dirty="0"/>
          </a:p>
          <a:p>
            <a:pPr marL="127000" indent="0">
              <a:buNone/>
            </a:pPr>
            <a:r>
              <a:rPr lang="en-US" dirty="0"/>
              <a:t># replace USER with your </a:t>
            </a:r>
            <a:r>
              <a:rPr lang="en-US" dirty="0" err="1"/>
              <a:t>Github</a:t>
            </a:r>
            <a:r>
              <a:rPr lang="en-US" dirty="0"/>
              <a:t> user account</a:t>
            </a:r>
          </a:p>
          <a:p>
            <a:pPr marL="127000" indent="0">
              <a:buNone/>
            </a:pPr>
            <a:r>
              <a:rPr lang="en-US" dirty="0"/>
              <a:t>    </a:t>
            </a:r>
            <a:r>
              <a:rPr lang="en-US" b="1" dirty="0"/>
              <a:t>git config --global user.name USER</a:t>
            </a:r>
          </a:p>
          <a:p>
            <a:pPr marL="127000" indent="0">
              <a:buNone/>
            </a:pPr>
            <a:r>
              <a:rPr lang="en-US" dirty="0"/>
              <a:t>    </a:t>
            </a:r>
          </a:p>
          <a:p>
            <a:pPr marL="127000" indent="0">
              <a:buNone/>
            </a:pPr>
            <a:r>
              <a:rPr lang="en-US" dirty="0"/>
              <a:t># replace NAME@EMAIL.EDU with the email you used to register with </a:t>
            </a:r>
            <a:r>
              <a:rPr lang="en-US" dirty="0" err="1"/>
              <a:t>Github</a:t>
            </a:r>
            <a:endParaRPr lang="en-US" dirty="0"/>
          </a:p>
          <a:p>
            <a:pPr marL="127000" indent="0">
              <a:buNone/>
            </a:pPr>
            <a:r>
              <a:rPr lang="en-US" dirty="0"/>
              <a:t>    </a:t>
            </a:r>
            <a:r>
              <a:rPr lang="en-US" b="1" dirty="0"/>
              <a:t>git config --global </a:t>
            </a:r>
            <a:r>
              <a:rPr lang="en-US" b="1" dirty="0" err="1"/>
              <a:t>user.email</a:t>
            </a:r>
            <a:r>
              <a:rPr lang="en-US" b="1" dirty="0"/>
              <a:t> NAME@EMAIL.EDU</a:t>
            </a:r>
          </a:p>
          <a:p>
            <a:pPr marL="127000" indent="0">
              <a:buNone/>
            </a:pPr>
            <a:r>
              <a:rPr lang="en-US" dirty="0"/>
              <a:t>    </a:t>
            </a:r>
          </a:p>
          <a:p>
            <a:pPr marL="127000" indent="0">
              <a:buNone/>
            </a:pPr>
            <a:r>
              <a:rPr lang="en-US" dirty="0"/>
              <a:t># list your config to confirm user.* variables set</a:t>
            </a:r>
          </a:p>
          <a:p>
            <a:pPr marL="127000" indent="0">
              <a:buNone/>
            </a:pPr>
            <a:r>
              <a:rPr lang="en-US" dirty="0"/>
              <a:t>    </a:t>
            </a:r>
            <a:r>
              <a:rPr lang="en-US" b="1" dirty="0"/>
              <a:t>git config --list</a:t>
            </a:r>
          </a:p>
        </p:txBody>
      </p:sp>
      <p:sp>
        <p:nvSpPr>
          <p:cNvPr id="4" name="Subtitle 3">
            <a:extLst>
              <a:ext uri="{FF2B5EF4-FFF2-40B4-BE49-F238E27FC236}">
                <a16:creationId xmlns:a16="http://schemas.microsoft.com/office/drawing/2014/main" id="{BDD8EA9F-B740-56EB-D397-AC2BC334490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FAFDF52E-D6E4-131B-7D69-49B09A5E6E27}"/>
              </a:ext>
            </a:extLst>
          </p:cNvPr>
          <p:cNvSpPr>
            <a:spLocks noGrp="1"/>
          </p:cNvSpPr>
          <p:nvPr>
            <p:ph type="sldNum" idx="12"/>
          </p:nvPr>
        </p:nvSpPr>
        <p:spPr/>
        <p:txBody>
          <a:bodyPr/>
          <a:lstStyle/>
          <a:p>
            <a:fld id="{00000000-1234-1234-1234-123412341234}" type="slidenum">
              <a:rPr lang="en" smtClean="0"/>
              <a:pPr/>
              <a:t>52</a:t>
            </a:fld>
            <a:endParaRPr lang="en" dirty="0"/>
          </a:p>
        </p:txBody>
      </p:sp>
    </p:spTree>
    <p:extLst>
      <p:ext uri="{BB962C8B-B14F-4D97-AF65-F5344CB8AC3E}">
        <p14:creationId xmlns:p14="http://schemas.microsoft.com/office/powerpoint/2010/main" val="20404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5F39-8AD7-7FD2-58D1-4CDAB82475C6}"/>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6898A37F-42D9-21C3-7D49-0016633BC61E}"/>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76F9B92A-24A2-17A3-7BFC-675F79D6BF9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1BEE5A39-D639-ED38-0CDA-E0F021871C9E}"/>
              </a:ext>
            </a:extLst>
          </p:cNvPr>
          <p:cNvSpPr>
            <a:spLocks noGrp="1"/>
          </p:cNvSpPr>
          <p:nvPr>
            <p:ph type="sldNum" idx="12"/>
          </p:nvPr>
        </p:nvSpPr>
        <p:spPr/>
        <p:txBody>
          <a:bodyPr/>
          <a:lstStyle/>
          <a:p>
            <a:fld id="{00000000-1234-1234-1234-123412341234}" type="slidenum">
              <a:rPr lang="en" smtClean="0"/>
              <a:pPr/>
              <a:t>53</a:t>
            </a:fld>
            <a:endParaRPr lang="en" dirty="0"/>
          </a:p>
        </p:txBody>
      </p:sp>
      <p:pic>
        <p:nvPicPr>
          <p:cNvPr id="19458" name="Picture 2" descr="Four little monsters on grass support another monster starting their climb up a rock face. The climber's harness is labeled, 'Coder', the belayer wears a harness labeled 'Code review', two others consulting a book and route map wear caps labeled 'Documentation' and 'Reuse', and another brings a box labeled 'Project management and snacks'.">
            <a:extLst>
              <a:ext uri="{FF2B5EF4-FFF2-40B4-BE49-F238E27FC236}">
                <a16:creationId xmlns:a16="http://schemas.microsoft.com/office/drawing/2014/main" id="{43EE7BA2-4A0F-F9F3-7670-3D784F6BD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5"/>
            <a:ext cx="9144000" cy="48275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AC4458-1543-D512-512B-3D0A9C7DE274}"/>
              </a:ext>
            </a:extLst>
          </p:cNvPr>
          <p:cNvSpPr txBox="1"/>
          <p:nvPr/>
        </p:nvSpPr>
        <p:spPr>
          <a:xfrm>
            <a:off x="2707482" y="405348"/>
            <a:ext cx="3971925" cy="338554"/>
          </a:xfrm>
          <a:prstGeom prst="rect">
            <a:avLst/>
          </a:prstGeom>
          <a:noFill/>
        </p:spPr>
        <p:txBody>
          <a:bodyPr wrap="square" rtlCol="0">
            <a:spAutoFit/>
          </a:bodyPr>
          <a:lstStyle/>
          <a:p>
            <a:r>
              <a:rPr lang="en-US" sz="1600" dirty="0">
                <a:solidFill>
                  <a:schemeClr val="tx1"/>
                </a:solidFill>
                <a:latin typeface="+mn-lt"/>
                <a:ea typeface="Gibson" pitchFamily="2" charset="0"/>
              </a:rPr>
              <a:t>Let’s now harness the power of GitHub</a:t>
            </a:r>
          </a:p>
        </p:txBody>
      </p:sp>
      <p:sp>
        <p:nvSpPr>
          <p:cNvPr id="7" name="TextBox 6">
            <a:extLst>
              <a:ext uri="{FF2B5EF4-FFF2-40B4-BE49-F238E27FC236}">
                <a16:creationId xmlns:a16="http://schemas.microsoft.com/office/drawing/2014/main" id="{BF0B7D78-3C29-6CB1-08E1-EAAD599D0D73}"/>
              </a:ext>
            </a:extLst>
          </p:cNvPr>
          <p:cNvSpPr txBox="1"/>
          <p:nvPr/>
        </p:nvSpPr>
        <p:spPr>
          <a:xfrm>
            <a:off x="139450" y="4698475"/>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Tree>
    <p:extLst>
      <p:ext uri="{BB962C8B-B14F-4D97-AF65-F5344CB8AC3E}">
        <p14:creationId xmlns:p14="http://schemas.microsoft.com/office/powerpoint/2010/main" val="331187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5A1A-CD82-6874-F4DF-7C2D326C4E66}"/>
              </a:ext>
            </a:extLst>
          </p:cNvPr>
          <p:cNvSpPr>
            <a:spLocks noGrp="1"/>
          </p:cNvSpPr>
          <p:nvPr>
            <p:ph type="title"/>
          </p:nvPr>
        </p:nvSpPr>
        <p:spPr>
          <a:xfrm>
            <a:off x="311700" y="252144"/>
            <a:ext cx="8520600" cy="572700"/>
          </a:xfrm>
        </p:spPr>
        <p:txBody>
          <a:bodyPr>
            <a:normAutofit/>
          </a:bodyPr>
          <a:lstStyle/>
          <a:p>
            <a:r>
              <a:rPr lang="en-US" sz="2400" dirty="0"/>
              <a:t>Let’s clone your repository to RStudio</a:t>
            </a:r>
          </a:p>
        </p:txBody>
      </p:sp>
      <p:sp>
        <p:nvSpPr>
          <p:cNvPr id="4" name="Subtitle 3">
            <a:extLst>
              <a:ext uri="{FF2B5EF4-FFF2-40B4-BE49-F238E27FC236}">
                <a16:creationId xmlns:a16="http://schemas.microsoft.com/office/drawing/2014/main" id="{12B91FD2-B1BF-F4C2-C2B3-2D1F16D5CACC}"/>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1D236A7-A2F1-AF83-3A7E-0C4BC7CE79FE}"/>
              </a:ext>
            </a:extLst>
          </p:cNvPr>
          <p:cNvSpPr>
            <a:spLocks noGrp="1"/>
          </p:cNvSpPr>
          <p:nvPr>
            <p:ph type="sldNum" idx="12"/>
          </p:nvPr>
        </p:nvSpPr>
        <p:spPr/>
        <p:txBody>
          <a:bodyPr/>
          <a:lstStyle/>
          <a:p>
            <a:fld id="{00000000-1234-1234-1234-123412341234}" type="slidenum">
              <a:rPr lang="en" smtClean="0"/>
              <a:pPr/>
              <a:t>54</a:t>
            </a:fld>
            <a:endParaRPr lang="en" dirty="0"/>
          </a:p>
        </p:txBody>
      </p:sp>
      <p:pic>
        <p:nvPicPr>
          <p:cNvPr id="7" name="Picture 6">
            <a:extLst>
              <a:ext uri="{FF2B5EF4-FFF2-40B4-BE49-F238E27FC236}">
                <a16:creationId xmlns:a16="http://schemas.microsoft.com/office/drawing/2014/main" id="{73C6A06E-C198-1A36-D8D4-96B0D0BB4EA5}"/>
              </a:ext>
            </a:extLst>
          </p:cNvPr>
          <p:cNvPicPr>
            <a:picLocks noChangeAspect="1"/>
          </p:cNvPicPr>
          <p:nvPr/>
        </p:nvPicPr>
        <p:blipFill>
          <a:blip r:embed="rId2"/>
          <a:stretch>
            <a:fillRect/>
          </a:stretch>
        </p:blipFill>
        <p:spPr>
          <a:xfrm>
            <a:off x="1221580" y="1068038"/>
            <a:ext cx="6392949" cy="3901437"/>
          </a:xfrm>
          <a:prstGeom prst="rect">
            <a:avLst/>
          </a:prstGeom>
        </p:spPr>
      </p:pic>
      <p:sp>
        <p:nvSpPr>
          <p:cNvPr id="8" name="Rectangle 7">
            <a:extLst>
              <a:ext uri="{FF2B5EF4-FFF2-40B4-BE49-F238E27FC236}">
                <a16:creationId xmlns:a16="http://schemas.microsoft.com/office/drawing/2014/main" id="{55294285-3B01-06B7-E995-6B05822AD827}"/>
              </a:ext>
            </a:extLst>
          </p:cNvPr>
          <p:cNvSpPr/>
          <p:nvPr/>
        </p:nvSpPr>
        <p:spPr>
          <a:xfrm>
            <a:off x="4722018" y="1871661"/>
            <a:ext cx="2657475" cy="1650207"/>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8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C164-D8CB-1800-FE16-024651280CEB}"/>
              </a:ext>
            </a:extLst>
          </p:cNvPr>
          <p:cNvSpPr>
            <a:spLocks noGrp="1"/>
          </p:cNvSpPr>
          <p:nvPr>
            <p:ph type="title"/>
          </p:nvPr>
        </p:nvSpPr>
        <p:spPr>
          <a:xfrm>
            <a:off x="311700" y="402367"/>
            <a:ext cx="8520600" cy="572700"/>
          </a:xfrm>
        </p:spPr>
        <p:txBody>
          <a:bodyPr>
            <a:normAutofit/>
          </a:bodyPr>
          <a:lstStyle/>
          <a:p>
            <a:r>
              <a:rPr lang="en-US" sz="2400" dirty="0"/>
              <a:t>Click New Project</a:t>
            </a:r>
          </a:p>
        </p:txBody>
      </p:sp>
      <p:sp>
        <p:nvSpPr>
          <p:cNvPr id="3" name="Text Placeholder 2">
            <a:extLst>
              <a:ext uri="{FF2B5EF4-FFF2-40B4-BE49-F238E27FC236}">
                <a16:creationId xmlns:a16="http://schemas.microsoft.com/office/drawing/2014/main" id="{783EBE94-6BFA-5E60-3914-59161FB2A736}"/>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4BF4038B-52E0-8A38-AA8B-72BFEBBBB06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6C4BB25-1764-D439-0D0D-AE85CEE92687}"/>
              </a:ext>
            </a:extLst>
          </p:cNvPr>
          <p:cNvSpPr>
            <a:spLocks noGrp="1"/>
          </p:cNvSpPr>
          <p:nvPr>
            <p:ph type="sldNum" idx="12"/>
          </p:nvPr>
        </p:nvSpPr>
        <p:spPr/>
        <p:txBody>
          <a:bodyPr/>
          <a:lstStyle/>
          <a:p>
            <a:fld id="{00000000-1234-1234-1234-123412341234}" type="slidenum">
              <a:rPr lang="en" smtClean="0"/>
              <a:pPr/>
              <a:t>55</a:t>
            </a:fld>
            <a:endParaRPr lang="en" dirty="0"/>
          </a:p>
        </p:txBody>
      </p:sp>
      <p:pic>
        <p:nvPicPr>
          <p:cNvPr id="7" name="Picture 6">
            <a:extLst>
              <a:ext uri="{FF2B5EF4-FFF2-40B4-BE49-F238E27FC236}">
                <a16:creationId xmlns:a16="http://schemas.microsoft.com/office/drawing/2014/main" id="{E82B4DAD-662C-7578-EBA2-FF7E9D24C34C}"/>
              </a:ext>
            </a:extLst>
          </p:cNvPr>
          <p:cNvPicPr>
            <a:picLocks noChangeAspect="1"/>
          </p:cNvPicPr>
          <p:nvPr/>
        </p:nvPicPr>
        <p:blipFill>
          <a:blip r:embed="rId2"/>
          <a:stretch>
            <a:fillRect/>
          </a:stretch>
        </p:blipFill>
        <p:spPr>
          <a:xfrm>
            <a:off x="0" y="1152475"/>
            <a:ext cx="9144000" cy="3060793"/>
          </a:xfrm>
          <a:prstGeom prst="rect">
            <a:avLst/>
          </a:prstGeom>
        </p:spPr>
      </p:pic>
      <p:sp>
        <p:nvSpPr>
          <p:cNvPr id="8" name="Rectangle 7">
            <a:extLst>
              <a:ext uri="{FF2B5EF4-FFF2-40B4-BE49-F238E27FC236}">
                <a16:creationId xmlns:a16="http://schemas.microsoft.com/office/drawing/2014/main" id="{54532964-6F16-B188-AC4C-D37211B625D7}"/>
              </a:ext>
            </a:extLst>
          </p:cNvPr>
          <p:cNvSpPr/>
          <p:nvPr/>
        </p:nvSpPr>
        <p:spPr>
          <a:xfrm>
            <a:off x="7288680" y="1285875"/>
            <a:ext cx="1855319" cy="446659"/>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43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CF369-0108-3DD4-020B-DEFEA53D1FB0}"/>
              </a:ext>
            </a:extLst>
          </p:cNvPr>
          <p:cNvSpPr>
            <a:spLocks noGrp="1"/>
          </p:cNvSpPr>
          <p:nvPr>
            <p:ph type="title"/>
          </p:nvPr>
        </p:nvSpPr>
        <p:spPr>
          <a:xfrm>
            <a:off x="311700" y="296736"/>
            <a:ext cx="8520600" cy="572700"/>
          </a:xfrm>
        </p:spPr>
        <p:txBody>
          <a:bodyPr>
            <a:normAutofit/>
          </a:bodyPr>
          <a:lstStyle/>
          <a:p>
            <a:r>
              <a:rPr lang="en-US" sz="2400" dirty="0"/>
              <a:t>Select version control</a:t>
            </a:r>
          </a:p>
        </p:txBody>
      </p:sp>
      <p:sp>
        <p:nvSpPr>
          <p:cNvPr id="3" name="Text Placeholder 2">
            <a:extLst>
              <a:ext uri="{FF2B5EF4-FFF2-40B4-BE49-F238E27FC236}">
                <a16:creationId xmlns:a16="http://schemas.microsoft.com/office/drawing/2014/main" id="{29B191F8-BB3A-5ADF-009F-7C30A5F9C1D4}"/>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E57F63B9-6C8E-8280-ED63-447366C386BC}"/>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408210E-CF37-152D-AE99-25EE57436EF5}"/>
              </a:ext>
            </a:extLst>
          </p:cNvPr>
          <p:cNvSpPr>
            <a:spLocks noGrp="1"/>
          </p:cNvSpPr>
          <p:nvPr>
            <p:ph type="sldNum" idx="12"/>
          </p:nvPr>
        </p:nvSpPr>
        <p:spPr/>
        <p:txBody>
          <a:bodyPr/>
          <a:lstStyle/>
          <a:p>
            <a:fld id="{00000000-1234-1234-1234-123412341234}" type="slidenum">
              <a:rPr lang="en" smtClean="0"/>
              <a:pPr/>
              <a:t>56</a:t>
            </a:fld>
            <a:endParaRPr lang="en" dirty="0"/>
          </a:p>
        </p:txBody>
      </p:sp>
      <p:pic>
        <p:nvPicPr>
          <p:cNvPr id="7" name="Picture 6">
            <a:extLst>
              <a:ext uri="{FF2B5EF4-FFF2-40B4-BE49-F238E27FC236}">
                <a16:creationId xmlns:a16="http://schemas.microsoft.com/office/drawing/2014/main" id="{F03B7A7F-AA10-DB1A-5B6C-3ECB6D9EADB0}"/>
              </a:ext>
            </a:extLst>
          </p:cNvPr>
          <p:cNvPicPr>
            <a:picLocks noChangeAspect="1"/>
          </p:cNvPicPr>
          <p:nvPr/>
        </p:nvPicPr>
        <p:blipFill>
          <a:blip r:embed="rId2"/>
          <a:srcRect t="2111"/>
          <a:stretch>
            <a:fillRect/>
          </a:stretch>
        </p:blipFill>
        <p:spPr>
          <a:xfrm>
            <a:off x="2216879" y="1039844"/>
            <a:ext cx="5523227" cy="3929631"/>
          </a:xfrm>
          <a:prstGeom prst="rect">
            <a:avLst/>
          </a:prstGeom>
        </p:spPr>
      </p:pic>
      <p:cxnSp>
        <p:nvCxnSpPr>
          <p:cNvPr id="8" name="Straight Arrow Connector 7">
            <a:extLst>
              <a:ext uri="{FF2B5EF4-FFF2-40B4-BE49-F238E27FC236}">
                <a16:creationId xmlns:a16="http://schemas.microsoft.com/office/drawing/2014/main" id="{E3AD61E7-72E1-16E5-7B05-9A0E709A3DF7}"/>
              </a:ext>
            </a:extLst>
          </p:cNvPr>
          <p:cNvCxnSpPr>
            <a:cxnSpLocks/>
          </p:cNvCxnSpPr>
          <p:nvPr/>
        </p:nvCxnSpPr>
        <p:spPr>
          <a:xfrm>
            <a:off x="7593805" y="3900570"/>
            <a:ext cx="1085851"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9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F7A4-B38C-8030-D483-A7886578D2C0}"/>
              </a:ext>
            </a:extLst>
          </p:cNvPr>
          <p:cNvSpPr>
            <a:spLocks noGrp="1"/>
          </p:cNvSpPr>
          <p:nvPr>
            <p:ph type="title"/>
          </p:nvPr>
        </p:nvSpPr>
        <p:spPr>
          <a:xfrm>
            <a:off x="311700" y="267617"/>
            <a:ext cx="8520600" cy="572700"/>
          </a:xfrm>
        </p:spPr>
        <p:txBody>
          <a:bodyPr>
            <a:normAutofit/>
          </a:bodyPr>
          <a:lstStyle/>
          <a:p>
            <a:r>
              <a:rPr lang="en-US" sz="2400" dirty="0"/>
              <a:t>Select Git</a:t>
            </a:r>
          </a:p>
        </p:txBody>
      </p:sp>
      <p:sp>
        <p:nvSpPr>
          <p:cNvPr id="3" name="Text Placeholder 2">
            <a:extLst>
              <a:ext uri="{FF2B5EF4-FFF2-40B4-BE49-F238E27FC236}">
                <a16:creationId xmlns:a16="http://schemas.microsoft.com/office/drawing/2014/main" id="{20D8DFBF-D303-A38E-24B4-96B9679536D4}"/>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51F003BB-F7A0-7218-354E-C4733DC3C4E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7F28DABE-7715-B3FB-C749-92EC917CF9A8}"/>
              </a:ext>
            </a:extLst>
          </p:cNvPr>
          <p:cNvSpPr>
            <a:spLocks noGrp="1"/>
          </p:cNvSpPr>
          <p:nvPr>
            <p:ph type="sldNum" idx="12"/>
          </p:nvPr>
        </p:nvSpPr>
        <p:spPr/>
        <p:txBody>
          <a:bodyPr/>
          <a:lstStyle/>
          <a:p>
            <a:fld id="{00000000-1234-1234-1234-123412341234}" type="slidenum">
              <a:rPr lang="en" smtClean="0"/>
              <a:pPr/>
              <a:t>57</a:t>
            </a:fld>
            <a:endParaRPr lang="en" dirty="0"/>
          </a:p>
        </p:txBody>
      </p:sp>
      <p:pic>
        <p:nvPicPr>
          <p:cNvPr id="7" name="Picture 6">
            <a:extLst>
              <a:ext uri="{FF2B5EF4-FFF2-40B4-BE49-F238E27FC236}">
                <a16:creationId xmlns:a16="http://schemas.microsoft.com/office/drawing/2014/main" id="{F763201A-E1FD-1E1E-016E-AFC50834295F}"/>
              </a:ext>
            </a:extLst>
          </p:cNvPr>
          <p:cNvPicPr>
            <a:picLocks noChangeAspect="1"/>
          </p:cNvPicPr>
          <p:nvPr/>
        </p:nvPicPr>
        <p:blipFill>
          <a:blip r:embed="rId2"/>
          <a:stretch>
            <a:fillRect/>
          </a:stretch>
        </p:blipFill>
        <p:spPr>
          <a:xfrm>
            <a:off x="1943099" y="1017725"/>
            <a:ext cx="5551301" cy="3933334"/>
          </a:xfrm>
          <a:prstGeom prst="rect">
            <a:avLst/>
          </a:prstGeom>
        </p:spPr>
      </p:pic>
      <p:cxnSp>
        <p:nvCxnSpPr>
          <p:cNvPr id="8" name="Straight Arrow Connector 7">
            <a:extLst>
              <a:ext uri="{FF2B5EF4-FFF2-40B4-BE49-F238E27FC236}">
                <a16:creationId xmlns:a16="http://schemas.microsoft.com/office/drawing/2014/main" id="{C6C7A44A-47CE-CDC0-2E19-0FBA5CCA16CC}"/>
              </a:ext>
            </a:extLst>
          </p:cNvPr>
          <p:cNvCxnSpPr>
            <a:cxnSpLocks/>
          </p:cNvCxnSpPr>
          <p:nvPr/>
        </p:nvCxnSpPr>
        <p:spPr>
          <a:xfrm>
            <a:off x="7494400" y="2257508"/>
            <a:ext cx="1085851"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1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DC61-0977-1438-C227-8C9E0601855B}"/>
              </a:ext>
            </a:extLst>
          </p:cNvPr>
          <p:cNvSpPr>
            <a:spLocks noGrp="1"/>
          </p:cNvSpPr>
          <p:nvPr>
            <p:ph type="title"/>
          </p:nvPr>
        </p:nvSpPr>
        <p:spPr/>
        <p:txBody>
          <a:bodyPr>
            <a:normAutofit/>
          </a:bodyPr>
          <a:lstStyle/>
          <a:p>
            <a:r>
              <a:rPr lang="en-US" sz="2400" dirty="0"/>
              <a:t>Create project</a:t>
            </a:r>
          </a:p>
        </p:txBody>
      </p:sp>
      <p:sp>
        <p:nvSpPr>
          <p:cNvPr id="3" name="Text Placeholder 2">
            <a:extLst>
              <a:ext uri="{FF2B5EF4-FFF2-40B4-BE49-F238E27FC236}">
                <a16:creationId xmlns:a16="http://schemas.microsoft.com/office/drawing/2014/main" id="{565703C7-1CBB-77A3-C12B-6D43F636B1BB}"/>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576882C6-1085-2BD0-19C6-1CD3F13927E5}"/>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1ED6D480-E172-DE45-F97B-AEADBBB26E9E}"/>
              </a:ext>
            </a:extLst>
          </p:cNvPr>
          <p:cNvSpPr>
            <a:spLocks noGrp="1"/>
          </p:cNvSpPr>
          <p:nvPr>
            <p:ph type="sldNum" idx="12"/>
          </p:nvPr>
        </p:nvSpPr>
        <p:spPr/>
        <p:txBody>
          <a:bodyPr/>
          <a:lstStyle/>
          <a:p>
            <a:fld id="{00000000-1234-1234-1234-123412341234}" type="slidenum">
              <a:rPr lang="en" smtClean="0"/>
              <a:pPr/>
              <a:t>58</a:t>
            </a:fld>
            <a:endParaRPr lang="en" dirty="0"/>
          </a:p>
        </p:txBody>
      </p:sp>
      <p:pic>
        <p:nvPicPr>
          <p:cNvPr id="7" name="Picture 6">
            <a:extLst>
              <a:ext uri="{FF2B5EF4-FFF2-40B4-BE49-F238E27FC236}">
                <a16:creationId xmlns:a16="http://schemas.microsoft.com/office/drawing/2014/main" id="{606B6A19-A2BD-C796-58B6-2A46C67EEF2E}"/>
              </a:ext>
            </a:extLst>
          </p:cNvPr>
          <p:cNvPicPr>
            <a:picLocks noChangeAspect="1"/>
          </p:cNvPicPr>
          <p:nvPr/>
        </p:nvPicPr>
        <p:blipFill>
          <a:blip r:embed="rId2"/>
          <a:stretch>
            <a:fillRect/>
          </a:stretch>
        </p:blipFill>
        <p:spPr>
          <a:xfrm>
            <a:off x="1787336" y="1017725"/>
            <a:ext cx="5569327" cy="3997057"/>
          </a:xfrm>
          <a:prstGeom prst="rect">
            <a:avLst/>
          </a:prstGeom>
        </p:spPr>
      </p:pic>
      <p:sp>
        <p:nvSpPr>
          <p:cNvPr id="8" name="Rectangle 7">
            <a:extLst>
              <a:ext uri="{FF2B5EF4-FFF2-40B4-BE49-F238E27FC236}">
                <a16:creationId xmlns:a16="http://schemas.microsoft.com/office/drawing/2014/main" id="{809DA20D-DE0F-D768-962E-C6BC42ED2467}"/>
              </a:ext>
            </a:extLst>
          </p:cNvPr>
          <p:cNvSpPr/>
          <p:nvPr/>
        </p:nvSpPr>
        <p:spPr>
          <a:xfrm>
            <a:off x="5252057" y="4598883"/>
            <a:ext cx="1242179" cy="3705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BA51A36-7645-AB2A-A1C8-E9505AFE3593}"/>
              </a:ext>
            </a:extLst>
          </p:cNvPr>
          <p:cNvCxnSpPr>
            <a:cxnSpLocks/>
          </p:cNvCxnSpPr>
          <p:nvPr/>
        </p:nvCxnSpPr>
        <p:spPr>
          <a:xfrm flipV="1">
            <a:off x="4846350" y="2378869"/>
            <a:ext cx="2597438" cy="4375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885AED-2AD0-E0F1-4840-FFBA6163ABB1}"/>
              </a:ext>
            </a:extLst>
          </p:cNvPr>
          <p:cNvSpPr txBox="1"/>
          <p:nvPr/>
        </p:nvSpPr>
        <p:spPr>
          <a:xfrm>
            <a:off x="7516538" y="2202704"/>
            <a:ext cx="1243012" cy="246221"/>
          </a:xfrm>
          <a:prstGeom prst="rect">
            <a:avLst/>
          </a:prstGeom>
          <a:noFill/>
        </p:spPr>
        <p:txBody>
          <a:bodyPr wrap="square" rtlCol="0">
            <a:spAutoFit/>
          </a:bodyPr>
          <a:lstStyle/>
          <a:p>
            <a:r>
              <a:rPr lang="en-US" sz="1000" dirty="0">
                <a:latin typeface="+mn-lt"/>
                <a:ea typeface="Gibson" pitchFamily="2" charset="0"/>
              </a:rPr>
              <a:t>Same name is ok!</a:t>
            </a:r>
          </a:p>
        </p:txBody>
      </p:sp>
      <p:cxnSp>
        <p:nvCxnSpPr>
          <p:cNvPr id="12" name="Straight Arrow Connector 11">
            <a:extLst>
              <a:ext uri="{FF2B5EF4-FFF2-40B4-BE49-F238E27FC236}">
                <a16:creationId xmlns:a16="http://schemas.microsoft.com/office/drawing/2014/main" id="{0CB65C28-083B-9C98-F1DE-2B87886F78A8}"/>
              </a:ext>
            </a:extLst>
          </p:cNvPr>
          <p:cNvCxnSpPr>
            <a:cxnSpLocks/>
          </p:cNvCxnSpPr>
          <p:nvPr/>
        </p:nvCxnSpPr>
        <p:spPr>
          <a:xfrm flipV="1">
            <a:off x="6407111" y="2918899"/>
            <a:ext cx="1206408" cy="37858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CD6938-C061-4CB0-7F15-AC1642087FD9}"/>
              </a:ext>
            </a:extLst>
          </p:cNvPr>
          <p:cNvSpPr txBox="1"/>
          <p:nvPr/>
        </p:nvSpPr>
        <p:spPr>
          <a:xfrm>
            <a:off x="7632851" y="2770032"/>
            <a:ext cx="1243012" cy="400110"/>
          </a:xfrm>
          <a:prstGeom prst="rect">
            <a:avLst/>
          </a:prstGeom>
          <a:noFill/>
        </p:spPr>
        <p:txBody>
          <a:bodyPr wrap="square" rtlCol="0">
            <a:spAutoFit/>
          </a:bodyPr>
          <a:lstStyle/>
          <a:p>
            <a:r>
              <a:rPr lang="en-US" sz="1000" dirty="0">
                <a:latin typeface="+mn-lt"/>
                <a:ea typeface="Gibson" pitchFamily="2" charset="0"/>
              </a:rPr>
              <a:t>If you want to change directory?</a:t>
            </a:r>
          </a:p>
        </p:txBody>
      </p:sp>
    </p:spTree>
    <p:extLst>
      <p:ext uri="{BB962C8B-B14F-4D97-AF65-F5344CB8AC3E}">
        <p14:creationId xmlns:p14="http://schemas.microsoft.com/office/powerpoint/2010/main" val="224264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7A4C-D85A-3BB7-E681-5910BCA3D77C}"/>
              </a:ext>
            </a:extLst>
          </p:cNvPr>
          <p:cNvSpPr>
            <a:spLocks noGrp="1"/>
          </p:cNvSpPr>
          <p:nvPr>
            <p:ph type="title"/>
          </p:nvPr>
        </p:nvSpPr>
        <p:spPr>
          <a:xfrm>
            <a:off x="311700" y="236753"/>
            <a:ext cx="8520600" cy="572700"/>
          </a:xfrm>
        </p:spPr>
        <p:txBody>
          <a:bodyPr>
            <a:normAutofit/>
          </a:bodyPr>
          <a:lstStyle/>
          <a:p>
            <a:r>
              <a:rPr lang="en-US" sz="2400" dirty="0"/>
              <a:t>What do we see when we create a new project?</a:t>
            </a:r>
          </a:p>
        </p:txBody>
      </p:sp>
      <p:sp>
        <p:nvSpPr>
          <p:cNvPr id="3" name="Text Placeholder 2">
            <a:extLst>
              <a:ext uri="{FF2B5EF4-FFF2-40B4-BE49-F238E27FC236}">
                <a16:creationId xmlns:a16="http://schemas.microsoft.com/office/drawing/2014/main" id="{3792A98F-6C3E-3270-F021-06DCCABA5D1F}"/>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BC9EEB9C-BBF3-EC0F-CE41-9B84FC42430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8E3B512-2414-4957-DD6C-11BA855CC896}"/>
              </a:ext>
            </a:extLst>
          </p:cNvPr>
          <p:cNvSpPr>
            <a:spLocks noGrp="1"/>
          </p:cNvSpPr>
          <p:nvPr>
            <p:ph type="sldNum" idx="12"/>
          </p:nvPr>
        </p:nvSpPr>
        <p:spPr/>
        <p:txBody>
          <a:bodyPr/>
          <a:lstStyle/>
          <a:p>
            <a:fld id="{00000000-1234-1234-1234-123412341234}" type="slidenum">
              <a:rPr lang="en" smtClean="0"/>
              <a:pPr/>
              <a:t>59</a:t>
            </a:fld>
            <a:endParaRPr lang="en" dirty="0"/>
          </a:p>
        </p:txBody>
      </p:sp>
      <p:pic>
        <p:nvPicPr>
          <p:cNvPr id="7" name="Picture 6">
            <a:extLst>
              <a:ext uri="{FF2B5EF4-FFF2-40B4-BE49-F238E27FC236}">
                <a16:creationId xmlns:a16="http://schemas.microsoft.com/office/drawing/2014/main" id="{9C844D6E-3460-28F2-0BB0-76172C692349}"/>
              </a:ext>
            </a:extLst>
          </p:cNvPr>
          <p:cNvPicPr>
            <a:picLocks noChangeAspect="1"/>
          </p:cNvPicPr>
          <p:nvPr/>
        </p:nvPicPr>
        <p:blipFill>
          <a:blip r:embed="rId2"/>
          <a:stretch>
            <a:fillRect/>
          </a:stretch>
        </p:blipFill>
        <p:spPr>
          <a:xfrm>
            <a:off x="742957" y="810550"/>
            <a:ext cx="8158162" cy="4228576"/>
          </a:xfrm>
          <a:prstGeom prst="rect">
            <a:avLst/>
          </a:prstGeom>
        </p:spPr>
      </p:pic>
      <p:sp>
        <p:nvSpPr>
          <p:cNvPr id="10" name="Rectangle 9">
            <a:extLst>
              <a:ext uri="{FF2B5EF4-FFF2-40B4-BE49-F238E27FC236}">
                <a16:creationId xmlns:a16="http://schemas.microsoft.com/office/drawing/2014/main" id="{FE9CB709-20C0-EDD1-58EF-BA1482734B95}"/>
              </a:ext>
            </a:extLst>
          </p:cNvPr>
          <p:cNvSpPr/>
          <p:nvPr/>
        </p:nvSpPr>
        <p:spPr>
          <a:xfrm>
            <a:off x="5587814" y="3055833"/>
            <a:ext cx="3313305" cy="9351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213DF25-6597-6D4E-CBC2-A01FF17CB26F}"/>
              </a:ext>
            </a:extLst>
          </p:cNvPr>
          <p:cNvSpPr txBox="1"/>
          <p:nvPr/>
        </p:nvSpPr>
        <p:spPr>
          <a:xfrm>
            <a:off x="4129174" y="2301625"/>
            <a:ext cx="1243012" cy="2031325"/>
          </a:xfrm>
          <a:prstGeom prst="rect">
            <a:avLst/>
          </a:prstGeom>
          <a:noFill/>
        </p:spPr>
        <p:txBody>
          <a:bodyPr wrap="square" rtlCol="0">
            <a:spAutoFit/>
          </a:bodyPr>
          <a:lstStyle/>
          <a:p>
            <a:r>
              <a:rPr lang="en-US" sz="1800" dirty="0">
                <a:latin typeface="+mn-lt"/>
                <a:ea typeface="Gibson" pitchFamily="2" charset="0"/>
              </a:rPr>
              <a:t>Four files</a:t>
            </a:r>
          </a:p>
          <a:p>
            <a:endParaRPr lang="en-US" sz="1800" dirty="0">
              <a:latin typeface="+mn-lt"/>
              <a:ea typeface="Gibson" pitchFamily="2" charset="0"/>
            </a:endParaRPr>
          </a:p>
          <a:p>
            <a:r>
              <a:rPr lang="en-US" sz="1800" dirty="0">
                <a:latin typeface="+mn-lt"/>
                <a:ea typeface="Gibson" pitchFamily="2" charset="0"/>
              </a:rPr>
              <a:t>.</a:t>
            </a:r>
            <a:r>
              <a:rPr lang="en-US" sz="1800" dirty="0" err="1">
                <a:latin typeface="+mn-lt"/>
                <a:ea typeface="Gibson" pitchFamily="2" charset="0"/>
              </a:rPr>
              <a:t>gitignore</a:t>
            </a:r>
            <a:endParaRPr lang="en-US" sz="1800" dirty="0">
              <a:latin typeface="+mn-lt"/>
              <a:ea typeface="Gibson" pitchFamily="2" charset="0"/>
            </a:endParaRPr>
          </a:p>
          <a:p>
            <a:r>
              <a:rPr lang="en-US" sz="1800" dirty="0">
                <a:latin typeface="+mn-lt"/>
                <a:ea typeface="Gibson" pitchFamily="2" charset="0"/>
              </a:rPr>
              <a:t>.</a:t>
            </a:r>
            <a:r>
              <a:rPr lang="en-US" sz="1800" dirty="0" err="1">
                <a:latin typeface="+mn-lt"/>
                <a:ea typeface="Gibson" pitchFamily="2" charset="0"/>
              </a:rPr>
              <a:t>Rproj</a:t>
            </a:r>
            <a:endParaRPr lang="en-US" sz="1800" dirty="0">
              <a:latin typeface="+mn-lt"/>
              <a:ea typeface="Gibson" pitchFamily="2" charset="0"/>
            </a:endParaRPr>
          </a:p>
          <a:p>
            <a:r>
              <a:rPr lang="en-US" sz="1800" dirty="0">
                <a:latin typeface="+mn-lt"/>
                <a:ea typeface="Gibson" pitchFamily="2" charset="0"/>
              </a:rPr>
              <a:t>LICENSE</a:t>
            </a:r>
          </a:p>
          <a:p>
            <a:r>
              <a:rPr lang="en-US" sz="1800" dirty="0">
                <a:latin typeface="+mn-lt"/>
                <a:ea typeface="Gibson" pitchFamily="2" charset="0"/>
              </a:rPr>
              <a:t>README.md</a:t>
            </a:r>
          </a:p>
        </p:txBody>
      </p:sp>
    </p:spTree>
    <p:extLst>
      <p:ext uri="{BB962C8B-B14F-4D97-AF65-F5344CB8AC3E}">
        <p14:creationId xmlns:p14="http://schemas.microsoft.com/office/powerpoint/2010/main" val="161170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EEC70-9452-6212-0358-F4520723E190}"/>
              </a:ext>
            </a:extLst>
          </p:cNvPr>
          <p:cNvSpPr>
            <a:spLocks noGrp="1"/>
          </p:cNvSpPr>
          <p:nvPr>
            <p:ph type="title"/>
          </p:nvPr>
        </p:nvSpPr>
        <p:spPr/>
        <p:txBody>
          <a:bodyPr>
            <a:normAutofit/>
          </a:bodyPr>
          <a:lstStyle/>
          <a:p>
            <a:r>
              <a:rPr lang="en-US" sz="2400" dirty="0"/>
              <a:t>Three key steps for reproducibility</a:t>
            </a:r>
          </a:p>
        </p:txBody>
      </p:sp>
      <p:sp>
        <p:nvSpPr>
          <p:cNvPr id="3" name="Content Placeholder 2">
            <a:extLst>
              <a:ext uri="{FF2B5EF4-FFF2-40B4-BE49-F238E27FC236}">
                <a16:creationId xmlns:a16="http://schemas.microsoft.com/office/drawing/2014/main" id="{6A1DBDDF-F421-9876-69D8-8F99C9F0396D}"/>
              </a:ext>
            </a:extLst>
          </p:cNvPr>
          <p:cNvSpPr>
            <a:spLocks noGrp="1"/>
          </p:cNvSpPr>
          <p:nvPr>
            <p:ph idx="1"/>
          </p:nvPr>
        </p:nvSpPr>
        <p:spPr>
          <a:xfrm>
            <a:off x="311700" y="1346855"/>
            <a:ext cx="8520600" cy="3416400"/>
          </a:xfrm>
        </p:spPr>
        <p:txBody>
          <a:bodyPr/>
          <a:lstStyle/>
          <a:p>
            <a:r>
              <a:rPr lang="en-US" dirty="0"/>
              <a:t>Data storage and </a:t>
            </a:r>
            <a:r>
              <a:rPr lang="en-US" b="1" dirty="0"/>
              <a:t>organization</a:t>
            </a:r>
          </a:p>
          <a:p>
            <a:endParaRPr lang="en-US" dirty="0"/>
          </a:p>
          <a:p>
            <a:endParaRPr lang="en-US" dirty="0"/>
          </a:p>
          <a:p>
            <a:r>
              <a:rPr lang="en-US" dirty="0"/>
              <a:t>Best coding and </a:t>
            </a:r>
            <a:r>
              <a:rPr lang="en-US" b="1" dirty="0"/>
              <a:t>file naming practices</a:t>
            </a:r>
          </a:p>
          <a:p>
            <a:endParaRPr lang="en-US" b="1" dirty="0"/>
          </a:p>
          <a:p>
            <a:endParaRPr lang="en-US" b="1" dirty="0"/>
          </a:p>
          <a:p>
            <a:r>
              <a:rPr lang="en-US" dirty="0"/>
              <a:t>Finalizing results and sharing</a:t>
            </a:r>
          </a:p>
        </p:txBody>
      </p:sp>
      <p:sp>
        <p:nvSpPr>
          <p:cNvPr id="4" name="Slide Number Placeholder 3">
            <a:extLst>
              <a:ext uri="{FF2B5EF4-FFF2-40B4-BE49-F238E27FC236}">
                <a16:creationId xmlns:a16="http://schemas.microsoft.com/office/drawing/2014/main" id="{448287D7-524C-1C9D-D4C0-3BAAACBD6880}"/>
              </a:ext>
            </a:extLst>
          </p:cNvPr>
          <p:cNvSpPr>
            <a:spLocks noGrp="1"/>
          </p:cNvSpPr>
          <p:nvPr>
            <p:ph type="sldNum" sz="quarter" idx="12"/>
          </p:nvPr>
        </p:nvSpPr>
        <p:spPr/>
        <p:txBody>
          <a:bodyPr/>
          <a:lstStyle/>
          <a:p>
            <a:fld id="{0950877F-E819-4E42-81B0-7F34FBF8D17A}" type="slidenum">
              <a:rPr lang="en-US" smtClean="0"/>
              <a:pPr/>
              <a:t>6</a:t>
            </a:fld>
            <a:endParaRPr lang="en-US" dirty="0"/>
          </a:p>
        </p:txBody>
      </p:sp>
      <p:sp>
        <p:nvSpPr>
          <p:cNvPr id="5" name="TextBox 4">
            <a:extLst>
              <a:ext uri="{FF2B5EF4-FFF2-40B4-BE49-F238E27FC236}">
                <a16:creationId xmlns:a16="http://schemas.microsoft.com/office/drawing/2014/main" id="{EA050656-FEE7-4D0E-FE71-1009D9420BC7}"/>
              </a:ext>
            </a:extLst>
          </p:cNvPr>
          <p:cNvSpPr txBox="1"/>
          <p:nvPr/>
        </p:nvSpPr>
        <p:spPr>
          <a:xfrm>
            <a:off x="406129" y="4509328"/>
            <a:ext cx="8520600" cy="307777"/>
          </a:xfrm>
          <a:prstGeom prst="rect">
            <a:avLst/>
          </a:prstGeom>
          <a:noFill/>
        </p:spPr>
        <p:txBody>
          <a:bodyPr wrap="square" rtlCol="0">
            <a:spAutoFit/>
          </a:bodyPr>
          <a:lstStyle/>
          <a:p>
            <a:r>
              <a:rPr lang="en-US" dirty="0">
                <a:latin typeface="+mj-lt"/>
                <a:ea typeface="Gibson" pitchFamily="2" charset="0"/>
              </a:rPr>
              <a:t>Alston and Rick 2021, </a:t>
            </a:r>
            <a:r>
              <a:rPr lang="en-US" i="1" dirty="0">
                <a:latin typeface="+mj-lt"/>
                <a:ea typeface="Gibson" pitchFamily="2" charset="0"/>
              </a:rPr>
              <a:t>Ecological Society of America</a:t>
            </a:r>
            <a:r>
              <a:rPr lang="en-US" dirty="0">
                <a:latin typeface="+mj-lt"/>
                <a:ea typeface="Gibson" pitchFamily="2" charset="0"/>
              </a:rPr>
              <a:t> </a:t>
            </a:r>
          </a:p>
        </p:txBody>
      </p:sp>
    </p:spTree>
    <p:extLst>
      <p:ext uri="{BB962C8B-B14F-4D97-AF65-F5344CB8AC3E}">
        <p14:creationId xmlns:p14="http://schemas.microsoft.com/office/powerpoint/2010/main" val="369651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FF45-D297-1F8D-CADF-FB2F9F5346B1}"/>
              </a:ext>
            </a:extLst>
          </p:cNvPr>
          <p:cNvSpPr>
            <a:spLocks noGrp="1"/>
          </p:cNvSpPr>
          <p:nvPr>
            <p:ph type="title"/>
          </p:nvPr>
        </p:nvSpPr>
        <p:spPr>
          <a:xfrm>
            <a:off x="311699" y="271323"/>
            <a:ext cx="8520600" cy="572700"/>
          </a:xfrm>
        </p:spPr>
        <p:txBody>
          <a:bodyPr>
            <a:normAutofit/>
          </a:bodyPr>
          <a:lstStyle/>
          <a:p>
            <a:r>
              <a:rPr lang="en-US" sz="2400" dirty="0"/>
              <a:t>Click your README and edit it</a:t>
            </a:r>
          </a:p>
        </p:txBody>
      </p:sp>
      <p:sp>
        <p:nvSpPr>
          <p:cNvPr id="4" name="Subtitle 3">
            <a:extLst>
              <a:ext uri="{FF2B5EF4-FFF2-40B4-BE49-F238E27FC236}">
                <a16:creationId xmlns:a16="http://schemas.microsoft.com/office/drawing/2014/main" id="{30E80F74-5883-F8FC-4B20-6372A7A9E175}"/>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7D6888B-B912-88CC-C4E1-855659FBE53F}"/>
              </a:ext>
            </a:extLst>
          </p:cNvPr>
          <p:cNvSpPr>
            <a:spLocks noGrp="1"/>
          </p:cNvSpPr>
          <p:nvPr>
            <p:ph type="sldNum" idx="12"/>
          </p:nvPr>
        </p:nvSpPr>
        <p:spPr/>
        <p:txBody>
          <a:bodyPr/>
          <a:lstStyle/>
          <a:p>
            <a:fld id="{00000000-1234-1234-1234-123412341234}" type="slidenum">
              <a:rPr lang="en" smtClean="0"/>
              <a:pPr/>
              <a:t>60</a:t>
            </a:fld>
            <a:endParaRPr lang="en" dirty="0"/>
          </a:p>
        </p:txBody>
      </p:sp>
      <p:pic>
        <p:nvPicPr>
          <p:cNvPr id="9" name="Picture 8">
            <a:extLst>
              <a:ext uri="{FF2B5EF4-FFF2-40B4-BE49-F238E27FC236}">
                <a16:creationId xmlns:a16="http://schemas.microsoft.com/office/drawing/2014/main" id="{28072D31-31C6-4F98-33BE-4C5B8BD90689}"/>
              </a:ext>
            </a:extLst>
          </p:cNvPr>
          <p:cNvPicPr>
            <a:picLocks noChangeAspect="1"/>
          </p:cNvPicPr>
          <p:nvPr/>
        </p:nvPicPr>
        <p:blipFill>
          <a:blip r:embed="rId2"/>
          <a:stretch>
            <a:fillRect/>
          </a:stretch>
        </p:blipFill>
        <p:spPr>
          <a:xfrm>
            <a:off x="850106" y="1017725"/>
            <a:ext cx="7443787" cy="3952557"/>
          </a:xfrm>
          <a:prstGeom prst="rect">
            <a:avLst/>
          </a:prstGeom>
        </p:spPr>
      </p:pic>
      <p:sp>
        <p:nvSpPr>
          <p:cNvPr id="10" name="Rectangle 9">
            <a:extLst>
              <a:ext uri="{FF2B5EF4-FFF2-40B4-BE49-F238E27FC236}">
                <a16:creationId xmlns:a16="http://schemas.microsoft.com/office/drawing/2014/main" id="{CF85E2E7-71CF-69C1-DCFB-A3C40E936018}"/>
              </a:ext>
            </a:extLst>
          </p:cNvPr>
          <p:cNvSpPr/>
          <p:nvPr/>
        </p:nvSpPr>
        <p:spPr>
          <a:xfrm>
            <a:off x="5272088" y="3671889"/>
            <a:ext cx="1178718" cy="1643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5957DE-92CB-E002-9FDB-0B314475AB4C}"/>
              </a:ext>
            </a:extLst>
          </p:cNvPr>
          <p:cNvSpPr/>
          <p:nvPr/>
        </p:nvSpPr>
        <p:spPr>
          <a:xfrm>
            <a:off x="787213" y="1305612"/>
            <a:ext cx="4484875" cy="194479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4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FA6B-BD93-C205-BE9D-61F07FAEEB41}"/>
              </a:ext>
            </a:extLst>
          </p:cNvPr>
          <p:cNvSpPr>
            <a:spLocks noGrp="1"/>
          </p:cNvSpPr>
          <p:nvPr>
            <p:ph type="title"/>
          </p:nvPr>
        </p:nvSpPr>
        <p:spPr>
          <a:xfrm>
            <a:off x="139450" y="78148"/>
            <a:ext cx="8520600" cy="395292"/>
          </a:xfrm>
        </p:spPr>
        <p:txBody>
          <a:bodyPr>
            <a:normAutofit fontScale="90000"/>
          </a:bodyPr>
          <a:lstStyle/>
          <a:p>
            <a:r>
              <a:rPr lang="en-US" sz="2400" dirty="0"/>
              <a:t>I am going to add some text to my README and save it</a:t>
            </a:r>
          </a:p>
        </p:txBody>
      </p:sp>
      <p:sp>
        <p:nvSpPr>
          <p:cNvPr id="3" name="Text Placeholder 2">
            <a:extLst>
              <a:ext uri="{FF2B5EF4-FFF2-40B4-BE49-F238E27FC236}">
                <a16:creationId xmlns:a16="http://schemas.microsoft.com/office/drawing/2014/main" id="{9774C981-C77B-F21E-4D13-50FE76AE04B6}"/>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761BEB43-E938-525D-CC38-C73FF6C92FF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8C9F1B9-90D0-D048-A91D-F58F981B8F54}"/>
              </a:ext>
            </a:extLst>
          </p:cNvPr>
          <p:cNvSpPr>
            <a:spLocks noGrp="1"/>
          </p:cNvSpPr>
          <p:nvPr>
            <p:ph type="sldNum" idx="12"/>
          </p:nvPr>
        </p:nvSpPr>
        <p:spPr/>
        <p:txBody>
          <a:bodyPr/>
          <a:lstStyle/>
          <a:p>
            <a:fld id="{00000000-1234-1234-1234-123412341234}" type="slidenum">
              <a:rPr lang="en" smtClean="0"/>
              <a:pPr/>
              <a:t>61</a:t>
            </a:fld>
            <a:endParaRPr lang="en" dirty="0"/>
          </a:p>
        </p:txBody>
      </p:sp>
      <p:pic>
        <p:nvPicPr>
          <p:cNvPr id="7" name="Picture 6">
            <a:extLst>
              <a:ext uri="{FF2B5EF4-FFF2-40B4-BE49-F238E27FC236}">
                <a16:creationId xmlns:a16="http://schemas.microsoft.com/office/drawing/2014/main" id="{36B7C231-E71F-4279-474F-2FD6601CAF0E}"/>
              </a:ext>
            </a:extLst>
          </p:cNvPr>
          <p:cNvPicPr>
            <a:picLocks noChangeAspect="1"/>
          </p:cNvPicPr>
          <p:nvPr/>
        </p:nvPicPr>
        <p:blipFill>
          <a:blip r:embed="rId2"/>
          <a:stretch>
            <a:fillRect/>
          </a:stretch>
        </p:blipFill>
        <p:spPr>
          <a:xfrm>
            <a:off x="127113" y="650848"/>
            <a:ext cx="5255979" cy="3048195"/>
          </a:xfrm>
          <a:prstGeom prst="rect">
            <a:avLst/>
          </a:prstGeom>
        </p:spPr>
      </p:pic>
      <p:pic>
        <p:nvPicPr>
          <p:cNvPr id="9" name="Picture 8">
            <a:extLst>
              <a:ext uri="{FF2B5EF4-FFF2-40B4-BE49-F238E27FC236}">
                <a16:creationId xmlns:a16="http://schemas.microsoft.com/office/drawing/2014/main" id="{2A25AB3E-1D6E-3731-A3D4-CB1ACC781AB6}"/>
              </a:ext>
            </a:extLst>
          </p:cNvPr>
          <p:cNvPicPr>
            <a:picLocks noChangeAspect="1"/>
          </p:cNvPicPr>
          <p:nvPr/>
        </p:nvPicPr>
        <p:blipFill>
          <a:blip r:embed="rId3"/>
          <a:stretch>
            <a:fillRect/>
          </a:stretch>
        </p:blipFill>
        <p:spPr>
          <a:xfrm>
            <a:off x="3875442" y="2422548"/>
            <a:ext cx="5129108" cy="2716727"/>
          </a:xfrm>
          <a:prstGeom prst="rect">
            <a:avLst/>
          </a:prstGeom>
        </p:spPr>
      </p:pic>
      <p:cxnSp>
        <p:nvCxnSpPr>
          <p:cNvPr id="10" name="Straight Arrow Connector 9">
            <a:extLst>
              <a:ext uri="{FF2B5EF4-FFF2-40B4-BE49-F238E27FC236}">
                <a16:creationId xmlns:a16="http://schemas.microsoft.com/office/drawing/2014/main" id="{6B543ED3-67C2-7DC6-D089-4628CB119358}"/>
              </a:ext>
            </a:extLst>
          </p:cNvPr>
          <p:cNvCxnSpPr>
            <a:cxnSpLocks/>
          </p:cNvCxnSpPr>
          <p:nvPr/>
        </p:nvCxnSpPr>
        <p:spPr>
          <a:xfrm flipV="1">
            <a:off x="4634209" y="1414598"/>
            <a:ext cx="2597438" cy="4375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9FB43C-1BF9-75F2-7C66-35C727B36B8D}"/>
              </a:ext>
            </a:extLst>
          </p:cNvPr>
          <p:cNvCxnSpPr>
            <a:cxnSpLocks/>
          </p:cNvCxnSpPr>
          <p:nvPr/>
        </p:nvCxnSpPr>
        <p:spPr>
          <a:xfrm flipV="1">
            <a:off x="4527546" y="2571750"/>
            <a:ext cx="2597438" cy="4375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2A3EFD-F702-50D0-06E1-053FA5B8060F}"/>
              </a:ext>
            </a:extLst>
          </p:cNvPr>
          <p:cNvSpPr txBox="1"/>
          <p:nvPr/>
        </p:nvSpPr>
        <p:spPr>
          <a:xfrm>
            <a:off x="7155582" y="1920921"/>
            <a:ext cx="1243012" cy="738664"/>
          </a:xfrm>
          <a:prstGeom prst="rect">
            <a:avLst/>
          </a:prstGeom>
          <a:noFill/>
        </p:spPr>
        <p:txBody>
          <a:bodyPr wrap="square" rtlCol="0">
            <a:spAutoFit/>
          </a:bodyPr>
          <a:lstStyle/>
          <a:p>
            <a:r>
              <a:rPr lang="en-US" dirty="0">
                <a:latin typeface="+mn-lt"/>
                <a:ea typeface="Gibson" pitchFamily="2" charset="0"/>
              </a:rPr>
              <a:t>Remember to hit the Save button</a:t>
            </a:r>
          </a:p>
        </p:txBody>
      </p:sp>
    </p:spTree>
    <p:extLst>
      <p:ext uri="{BB962C8B-B14F-4D97-AF65-F5344CB8AC3E}">
        <p14:creationId xmlns:p14="http://schemas.microsoft.com/office/powerpoint/2010/main" val="345784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BFBA-ABFD-433E-0D99-05E66FF43D7A}"/>
              </a:ext>
            </a:extLst>
          </p:cNvPr>
          <p:cNvSpPr>
            <a:spLocks noGrp="1"/>
          </p:cNvSpPr>
          <p:nvPr>
            <p:ph type="title"/>
          </p:nvPr>
        </p:nvSpPr>
        <p:spPr>
          <a:xfrm>
            <a:off x="311700" y="159063"/>
            <a:ext cx="8520600" cy="572700"/>
          </a:xfrm>
        </p:spPr>
        <p:txBody>
          <a:bodyPr>
            <a:normAutofit/>
          </a:bodyPr>
          <a:lstStyle/>
          <a:p>
            <a:r>
              <a:rPr lang="en-US" sz="2400" dirty="0"/>
              <a:t>What happens when I save it?</a:t>
            </a:r>
          </a:p>
        </p:txBody>
      </p:sp>
      <p:sp>
        <p:nvSpPr>
          <p:cNvPr id="3" name="Text Placeholder 2">
            <a:extLst>
              <a:ext uri="{FF2B5EF4-FFF2-40B4-BE49-F238E27FC236}">
                <a16:creationId xmlns:a16="http://schemas.microsoft.com/office/drawing/2014/main" id="{AC4EB2A1-E535-91FC-F817-776785EE8711}"/>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277ED6A5-95F9-656D-5E6A-F53E072B314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28CF84D-7CAD-19CC-2B23-3A941A56D627}"/>
              </a:ext>
            </a:extLst>
          </p:cNvPr>
          <p:cNvSpPr>
            <a:spLocks noGrp="1"/>
          </p:cNvSpPr>
          <p:nvPr>
            <p:ph type="sldNum" idx="12"/>
          </p:nvPr>
        </p:nvSpPr>
        <p:spPr/>
        <p:txBody>
          <a:bodyPr/>
          <a:lstStyle/>
          <a:p>
            <a:fld id="{00000000-1234-1234-1234-123412341234}" type="slidenum">
              <a:rPr lang="en" smtClean="0"/>
              <a:pPr/>
              <a:t>62</a:t>
            </a:fld>
            <a:endParaRPr lang="en" dirty="0"/>
          </a:p>
        </p:txBody>
      </p:sp>
      <p:pic>
        <p:nvPicPr>
          <p:cNvPr id="8" name="Picture 7">
            <a:extLst>
              <a:ext uri="{FF2B5EF4-FFF2-40B4-BE49-F238E27FC236}">
                <a16:creationId xmlns:a16="http://schemas.microsoft.com/office/drawing/2014/main" id="{05F28B9E-A425-65D5-EC2A-504123EAD10B}"/>
              </a:ext>
            </a:extLst>
          </p:cNvPr>
          <p:cNvPicPr>
            <a:picLocks noChangeAspect="1"/>
          </p:cNvPicPr>
          <p:nvPr/>
        </p:nvPicPr>
        <p:blipFill>
          <a:blip r:embed="rId2"/>
          <a:stretch>
            <a:fillRect/>
          </a:stretch>
        </p:blipFill>
        <p:spPr>
          <a:xfrm>
            <a:off x="0" y="909171"/>
            <a:ext cx="9144000" cy="3732050"/>
          </a:xfrm>
          <a:prstGeom prst="rect">
            <a:avLst/>
          </a:prstGeom>
        </p:spPr>
      </p:pic>
      <p:sp>
        <p:nvSpPr>
          <p:cNvPr id="9" name="Rectangle 8">
            <a:extLst>
              <a:ext uri="{FF2B5EF4-FFF2-40B4-BE49-F238E27FC236}">
                <a16:creationId xmlns:a16="http://schemas.microsoft.com/office/drawing/2014/main" id="{A8F93E4C-5A8F-0500-9623-4D14643091B0}"/>
              </a:ext>
            </a:extLst>
          </p:cNvPr>
          <p:cNvSpPr/>
          <p:nvPr/>
        </p:nvSpPr>
        <p:spPr>
          <a:xfrm>
            <a:off x="5376672" y="909171"/>
            <a:ext cx="3767328" cy="195150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9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F843-887C-23DF-632F-BAEE37DD9A88}"/>
              </a:ext>
            </a:extLst>
          </p:cNvPr>
          <p:cNvSpPr>
            <a:spLocks noGrp="1"/>
          </p:cNvSpPr>
          <p:nvPr>
            <p:ph type="title"/>
          </p:nvPr>
        </p:nvSpPr>
        <p:spPr/>
        <p:txBody>
          <a:bodyPr>
            <a:normAutofit fontScale="90000"/>
          </a:bodyPr>
          <a:lstStyle/>
          <a:p>
            <a:r>
              <a:rPr lang="en-US" sz="2200" dirty="0"/>
              <a:t>You need to now sync your changes from RStudio (local) to GitHub (remote)</a:t>
            </a:r>
          </a:p>
        </p:txBody>
      </p:sp>
      <p:sp>
        <p:nvSpPr>
          <p:cNvPr id="4" name="Subtitle 3">
            <a:extLst>
              <a:ext uri="{FF2B5EF4-FFF2-40B4-BE49-F238E27FC236}">
                <a16:creationId xmlns:a16="http://schemas.microsoft.com/office/drawing/2014/main" id="{01E7762C-8C70-0F26-3C9A-47B9CF514A1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005B2CB-365E-F896-3980-6CC1BEDBC9D7}"/>
              </a:ext>
            </a:extLst>
          </p:cNvPr>
          <p:cNvSpPr>
            <a:spLocks noGrp="1"/>
          </p:cNvSpPr>
          <p:nvPr>
            <p:ph type="sldNum" idx="12"/>
          </p:nvPr>
        </p:nvSpPr>
        <p:spPr/>
        <p:txBody>
          <a:bodyPr/>
          <a:lstStyle/>
          <a:p>
            <a:fld id="{00000000-1234-1234-1234-123412341234}" type="slidenum">
              <a:rPr lang="en" smtClean="0"/>
              <a:pPr/>
              <a:t>63</a:t>
            </a:fld>
            <a:endParaRPr lang="en" dirty="0"/>
          </a:p>
        </p:txBody>
      </p:sp>
      <p:pic>
        <p:nvPicPr>
          <p:cNvPr id="20482" name="Picture 2">
            <a:extLst>
              <a:ext uri="{FF2B5EF4-FFF2-40B4-BE49-F238E27FC236}">
                <a16:creationId xmlns:a16="http://schemas.microsoft.com/office/drawing/2014/main" id="{F671B8C7-8F63-C979-77B0-44F085619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885950"/>
            <a:ext cx="836295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01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37FB-C7A0-8E15-55B8-F4CEC334E0BE}"/>
              </a:ext>
            </a:extLst>
          </p:cNvPr>
          <p:cNvSpPr>
            <a:spLocks noGrp="1"/>
          </p:cNvSpPr>
          <p:nvPr>
            <p:ph type="title"/>
          </p:nvPr>
        </p:nvSpPr>
        <p:spPr/>
        <p:txBody>
          <a:bodyPr>
            <a:normAutofit/>
          </a:bodyPr>
          <a:lstStyle/>
          <a:p>
            <a:r>
              <a:rPr lang="en-US" sz="2400" dirty="0"/>
              <a:t>Pull</a:t>
            </a:r>
          </a:p>
        </p:txBody>
      </p:sp>
      <p:sp>
        <p:nvSpPr>
          <p:cNvPr id="3" name="Text Placeholder 2">
            <a:extLst>
              <a:ext uri="{FF2B5EF4-FFF2-40B4-BE49-F238E27FC236}">
                <a16:creationId xmlns:a16="http://schemas.microsoft.com/office/drawing/2014/main" id="{A5C1CDAB-3B7D-7998-BF97-95BAB9555D0A}"/>
              </a:ext>
            </a:extLst>
          </p:cNvPr>
          <p:cNvSpPr>
            <a:spLocks noGrp="1"/>
          </p:cNvSpPr>
          <p:nvPr>
            <p:ph type="body" idx="1"/>
          </p:nvPr>
        </p:nvSpPr>
        <p:spPr/>
        <p:txBody>
          <a:bodyPr/>
          <a:lstStyle/>
          <a:p>
            <a:r>
              <a:rPr lang="en-US" dirty="0"/>
              <a:t>“Pulling” from the remote repository (github.com) to make sure that our local copy has the most up-to-date information that is available online </a:t>
            </a:r>
          </a:p>
          <a:p>
            <a:endParaRPr lang="en-US" dirty="0"/>
          </a:p>
          <a:p>
            <a:r>
              <a:rPr lang="en-US" dirty="0"/>
              <a:t>We just created the repo…so I am sure there are no changes, but it’s good practice to avoid issues later!</a:t>
            </a:r>
          </a:p>
          <a:p>
            <a:endParaRPr lang="en-US" dirty="0"/>
          </a:p>
          <a:p>
            <a:r>
              <a:rPr lang="en-US" dirty="0"/>
              <a:t>At the beginning of each coding session, always press the blue Pull button</a:t>
            </a:r>
          </a:p>
          <a:p>
            <a:endParaRPr lang="en-US" dirty="0"/>
          </a:p>
        </p:txBody>
      </p:sp>
      <p:sp>
        <p:nvSpPr>
          <p:cNvPr id="4" name="Subtitle 3">
            <a:extLst>
              <a:ext uri="{FF2B5EF4-FFF2-40B4-BE49-F238E27FC236}">
                <a16:creationId xmlns:a16="http://schemas.microsoft.com/office/drawing/2014/main" id="{33973B8E-0E69-8733-778D-F47481B6781E}"/>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1E16605-92A8-4E4C-9531-568A679A8045}"/>
              </a:ext>
            </a:extLst>
          </p:cNvPr>
          <p:cNvSpPr>
            <a:spLocks noGrp="1"/>
          </p:cNvSpPr>
          <p:nvPr>
            <p:ph type="sldNum" idx="12"/>
          </p:nvPr>
        </p:nvSpPr>
        <p:spPr/>
        <p:txBody>
          <a:bodyPr/>
          <a:lstStyle/>
          <a:p>
            <a:fld id="{00000000-1234-1234-1234-123412341234}" type="slidenum">
              <a:rPr lang="en" smtClean="0"/>
              <a:pPr/>
              <a:t>64</a:t>
            </a:fld>
            <a:endParaRPr lang="en" dirty="0"/>
          </a:p>
        </p:txBody>
      </p:sp>
    </p:spTree>
    <p:extLst>
      <p:ext uri="{BB962C8B-B14F-4D97-AF65-F5344CB8AC3E}">
        <p14:creationId xmlns:p14="http://schemas.microsoft.com/office/powerpoint/2010/main" val="147721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B84E-CE0C-26C0-C3A8-62CEA5F13D87}"/>
              </a:ext>
            </a:extLst>
          </p:cNvPr>
          <p:cNvSpPr>
            <a:spLocks noGrp="1"/>
          </p:cNvSpPr>
          <p:nvPr>
            <p:ph type="title"/>
          </p:nvPr>
        </p:nvSpPr>
        <p:spPr/>
        <p:txBody>
          <a:bodyPr>
            <a:normAutofit/>
          </a:bodyPr>
          <a:lstStyle/>
          <a:p>
            <a:r>
              <a:rPr lang="en-US" sz="2400" dirty="0"/>
              <a:t>Press the Pull Button</a:t>
            </a:r>
          </a:p>
        </p:txBody>
      </p:sp>
      <p:sp>
        <p:nvSpPr>
          <p:cNvPr id="3" name="Text Placeholder 2">
            <a:extLst>
              <a:ext uri="{FF2B5EF4-FFF2-40B4-BE49-F238E27FC236}">
                <a16:creationId xmlns:a16="http://schemas.microsoft.com/office/drawing/2014/main" id="{4D4F0A4D-FCB1-018B-C15D-121BA8FC7049}"/>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4EB64630-1AAB-739C-CB56-9349C8F94BF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361D3DE-0E54-26F4-CD19-A54AD7DF4292}"/>
              </a:ext>
            </a:extLst>
          </p:cNvPr>
          <p:cNvSpPr>
            <a:spLocks noGrp="1"/>
          </p:cNvSpPr>
          <p:nvPr>
            <p:ph type="sldNum" idx="12"/>
          </p:nvPr>
        </p:nvSpPr>
        <p:spPr/>
        <p:txBody>
          <a:bodyPr/>
          <a:lstStyle/>
          <a:p>
            <a:fld id="{00000000-1234-1234-1234-123412341234}" type="slidenum">
              <a:rPr lang="en" smtClean="0"/>
              <a:pPr/>
              <a:t>65</a:t>
            </a:fld>
            <a:endParaRPr lang="en" dirty="0"/>
          </a:p>
        </p:txBody>
      </p:sp>
      <p:pic>
        <p:nvPicPr>
          <p:cNvPr id="7" name="Picture 6">
            <a:extLst>
              <a:ext uri="{FF2B5EF4-FFF2-40B4-BE49-F238E27FC236}">
                <a16:creationId xmlns:a16="http://schemas.microsoft.com/office/drawing/2014/main" id="{39344B8B-5A22-9D02-1EAD-0CBEFB21F71E}"/>
              </a:ext>
            </a:extLst>
          </p:cNvPr>
          <p:cNvPicPr>
            <a:picLocks noChangeAspect="1"/>
          </p:cNvPicPr>
          <p:nvPr/>
        </p:nvPicPr>
        <p:blipFill>
          <a:blip r:embed="rId2"/>
          <a:stretch>
            <a:fillRect/>
          </a:stretch>
        </p:blipFill>
        <p:spPr>
          <a:xfrm>
            <a:off x="0" y="1017725"/>
            <a:ext cx="9144000" cy="4096397"/>
          </a:xfrm>
          <a:prstGeom prst="rect">
            <a:avLst/>
          </a:prstGeom>
        </p:spPr>
      </p:pic>
      <p:sp>
        <p:nvSpPr>
          <p:cNvPr id="8" name="Rectangle 7">
            <a:extLst>
              <a:ext uri="{FF2B5EF4-FFF2-40B4-BE49-F238E27FC236}">
                <a16:creationId xmlns:a16="http://schemas.microsoft.com/office/drawing/2014/main" id="{39C5C5CD-75AC-AFD6-4F5B-DBC0ABFC9F74}"/>
              </a:ext>
            </a:extLst>
          </p:cNvPr>
          <p:cNvSpPr/>
          <p:nvPr/>
        </p:nvSpPr>
        <p:spPr>
          <a:xfrm>
            <a:off x="6474657" y="1590425"/>
            <a:ext cx="600075" cy="27121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B1FC825-6C02-A319-540E-2133DF604C22}"/>
              </a:ext>
            </a:extLst>
          </p:cNvPr>
          <p:cNvCxnSpPr>
            <a:cxnSpLocks/>
          </p:cNvCxnSpPr>
          <p:nvPr/>
        </p:nvCxnSpPr>
        <p:spPr>
          <a:xfrm>
            <a:off x="3189600" y="784800"/>
            <a:ext cx="3176299" cy="75083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4B88CF-C8CB-26DF-EC95-FAE68F3C74AB}"/>
              </a:ext>
            </a:extLst>
          </p:cNvPr>
          <p:cNvPicPr>
            <a:picLocks noChangeAspect="1"/>
          </p:cNvPicPr>
          <p:nvPr/>
        </p:nvPicPr>
        <p:blipFill>
          <a:blip r:embed="rId3"/>
          <a:stretch>
            <a:fillRect/>
          </a:stretch>
        </p:blipFill>
        <p:spPr>
          <a:xfrm>
            <a:off x="2133550" y="2163125"/>
            <a:ext cx="5373213" cy="2372383"/>
          </a:xfrm>
          <a:prstGeom prst="rect">
            <a:avLst/>
          </a:prstGeom>
          <a:ln w="19050">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1325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1107-1866-AB18-A4F5-CE39B146ABD1}"/>
              </a:ext>
            </a:extLst>
          </p:cNvPr>
          <p:cNvSpPr>
            <a:spLocks noGrp="1"/>
          </p:cNvSpPr>
          <p:nvPr>
            <p:ph type="title"/>
          </p:nvPr>
        </p:nvSpPr>
        <p:spPr/>
        <p:txBody>
          <a:bodyPr>
            <a:normAutofit/>
          </a:bodyPr>
          <a:lstStyle/>
          <a:p>
            <a:r>
              <a:rPr lang="en-US" sz="2400" dirty="0"/>
              <a:t>Stage</a:t>
            </a:r>
          </a:p>
        </p:txBody>
      </p:sp>
      <p:sp>
        <p:nvSpPr>
          <p:cNvPr id="3" name="Text Placeholder 2">
            <a:extLst>
              <a:ext uri="{FF2B5EF4-FFF2-40B4-BE49-F238E27FC236}">
                <a16:creationId xmlns:a16="http://schemas.microsoft.com/office/drawing/2014/main" id="{0CF62773-C6B5-9194-C468-5A85FAE75B65}"/>
              </a:ext>
            </a:extLst>
          </p:cNvPr>
          <p:cNvSpPr>
            <a:spLocks noGrp="1"/>
          </p:cNvSpPr>
          <p:nvPr>
            <p:ph type="body" idx="1"/>
          </p:nvPr>
        </p:nvSpPr>
        <p:spPr/>
        <p:txBody>
          <a:bodyPr/>
          <a:lstStyle/>
          <a:p>
            <a:r>
              <a:rPr lang="en-US" dirty="0"/>
              <a:t>Staging indicates to GitHub that you will be syncing this file shortly</a:t>
            </a:r>
          </a:p>
          <a:p>
            <a:endParaRPr lang="en-US" dirty="0"/>
          </a:p>
          <a:p>
            <a:endParaRPr lang="en-US" dirty="0"/>
          </a:p>
          <a:p>
            <a:r>
              <a:rPr lang="en-US" dirty="0"/>
              <a:t>If you click the box next to the files you want to stage, you are suggesting that you will be syncing these files soon</a:t>
            </a:r>
          </a:p>
          <a:p>
            <a:endParaRPr lang="en-US" dirty="0"/>
          </a:p>
          <a:p>
            <a:endParaRPr lang="en-US" dirty="0"/>
          </a:p>
          <a:p>
            <a:r>
              <a:rPr lang="en-US" dirty="0"/>
              <a:t>Always save your file before you start the </a:t>
            </a:r>
            <a:r>
              <a:rPr lang="en-US" b="1" dirty="0"/>
              <a:t>Stage</a:t>
            </a:r>
            <a:r>
              <a:rPr lang="en-US" dirty="0"/>
              <a:t> process</a:t>
            </a:r>
          </a:p>
          <a:p>
            <a:endParaRPr lang="en-US" dirty="0"/>
          </a:p>
          <a:p>
            <a:endParaRPr lang="en-US" dirty="0"/>
          </a:p>
        </p:txBody>
      </p:sp>
      <p:sp>
        <p:nvSpPr>
          <p:cNvPr id="4" name="Subtitle 3">
            <a:extLst>
              <a:ext uri="{FF2B5EF4-FFF2-40B4-BE49-F238E27FC236}">
                <a16:creationId xmlns:a16="http://schemas.microsoft.com/office/drawing/2014/main" id="{A5ACD08B-B8EB-7AC4-6778-1B5DB719938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D6B2996-32E6-6931-4791-23BDE64C4F30}"/>
              </a:ext>
            </a:extLst>
          </p:cNvPr>
          <p:cNvSpPr>
            <a:spLocks noGrp="1"/>
          </p:cNvSpPr>
          <p:nvPr>
            <p:ph type="sldNum" idx="12"/>
          </p:nvPr>
        </p:nvSpPr>
        <p:spPr/>
        <p:txBody>
          <a:bodyPr/>
          <a:lstStyle/>
          <a:p>
            <a:fld id="{00000000-1234-1234-1234-123412341234}" type="slidenum">
              <a:rPr lang="en" smtClean="0"/>
              <a:pPr/>
              <a:t>66</a:t>
            </a:fld>
            <a:endParaRPr lang="en" dirty="0"/>
          </a:p>
        </p:txBody>
      </p:sp>
      <p:pic>
        <p:nvPicPr>
          <p:cNvPr id="21506" name="Picture 2">
            <a:extLst>
              <a:ext uri="{FF2B5EF4-FFF2-40B4-BE49-F238E27FC236}">
                <a16:creationId xmlns:a16="http://schemas.microsoft.com/office/drawing/2014/main" id="{A85CDF05-5505-F2BB-4BE9-4BBBCC0C8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346" y="731375"/>
            <a:ext cx="115252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0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110A-C420-9F57-57EE-D75833BC99D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3301777-4AE4-C144-98DE-72DADC4DE5FD}"/>
              </a:ext>
            </a:extLst>
          </p:cNvPr>
          <p:cNvSpPr>
            <a:spLocks noGrp="1"/>
          </p:cNvSpPr>
          <p:nvPr>
            <p:ph type="body" idx="1"/>
          </p:nvPr>
        </p:nvSpPr>
        <p:spPr>
          <a:xfrm>
            <a:off x="6714907" y="91094"/>
            <a:ext cx="2487341" cy="464588"/>
          </a:xfrm>
        </p:spPr>
        <p:txBody>
          <a:bodyPr/>
          <a:lstStyle/>
          <a:p>
            <a:pPr marL="127000" indent="0">
              <a:buNone/>
            </a:pPr>
            <a:r>
              <a:rPr lang="en-US" dirty="0"/>
              <a:t>Click this box to Stage</a:t>
            </a:r>
          </a:p>
        </p:txBody>
      </p:sp>
      <p:sp>
        <p:nvSpPr>
          <p:cNvPr id="4" name="Subtitle 3">
            <a:extLst>
              <a:ext uri="{FF2B5EF4-FFF2-40B4-BE49-F238E27FC236}">
                <a16:creationId xmlns:a16="http://schemas.microsoft.com/office/drawing/2014/main" id="{33EE56ED-B1D4-C948-E76B-BCA27A604F6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5D407FF-AD1D-6883-42BC-317380A89186}"/>
              </a:ext>
            </a:extLst>
          </p:cNvPr>
          <p:cNvSpPr>
            <a:spLocks noGrp="1"/>
          </p:cNvSpPr>
          <p:nvPr>
            <p:ph type="sldNum" idx="12"/>
          </p:nvPr>
        </p:nvSpPr>
        <p:spPr/>
        <p:txBody>
          <a:bodyPr/>
          <a:lstStyle/>
          <a:p>
            <a:fld id="{00000000-1234-1234-1234-123412341234}" type="slidenum">
              <a:rPr lang="en" smtClean="0"/>
              <a:pPr/>
              <a:t>67</a:t>
            </a:fld>
            <a:endParaRPr lang="en" dirty="0"/>
          </a:p>
        </p:txBody>
      </p:sp>
      <p:pic>
        <p:nvPicPr>
          <p:cNvPr id="8" name="Picture 7">
            <a:extLst>
              <a:ext uri="{FF2B5EF4-FFF2-40B4-BE49-F238E27FC236}">
                <a16:creationId xmlns:a16="http://schemas.microsoft.com/office/drawing/2014/main" id="{4A82AD7F-02CF-4DDF-05F4-2CCFC09CA07B}"/>
              </a:ext>
            </a:extLst>
          </p:cNvPr>
          <p:cNvPicPr>
            <a:picLocks noChangeAspect="1"/>
          </p:cNvPicPr>
          <p:nvPr/>
        </p:nvPicPr>
        <p:blipFill>
          <a:blip r:embed="rId2"/>
          <a:stretch>
            <a:fillRect/>
          </a:stretch>
        </p:blipFill>
        <p:spPr>
          <a:xfrm>
            <a:off x="0" y="-935"/>
            <a:ext cx="6212337" cy="2783049"/>
          </a:xfrm>
          <a:prstGeom prst="rect">
            <a:avLst/>
          </a:prstGeom>
        </p:spPr>
      </p:pic>
      <p:pic>
        <p:nvPicPr>
          <p:cNvPr id="9" name="Picture 8">
            <a:extLst>
              <a:ext uri="{FF2B5EF4-FFF2-40B4-BE49-F238E27FC236}">
                <a16:creationId xmlns:a16="http://schemas.microsoft.com/office/drawing/2014/main" id="{699EA2F2-2B56-4122-E84C-4D317E6966E5}"/>
              </a:ext>
            </a:extLst>
          </p:cNvPr>
          <p:cNvPicPr>
            <a:picLocks noChangeAspect="1"/>
          </p:cNvPicPr>
          <p:nvPr/>
        </p:nvPicPr>
        <p:blipFill>
          <a:blip r:embed="rId3"/>
          <a:stretch>
            <a:fillRect/>
          </a:stretch>
        </p:blipFill>
        <p:spPr>
          <a:xfrm>
            <a:off x="2931664" y="2298584"/>
            <a:ext cx="6212336" cy="2753822"/>
          </a:xfrm>
          <a:prstGeom prst="rect">
            <a:avLst/>
          </a:prstGeom>
        </p:spPr>
      </p:pic>
      <p:sp>
        <p:nvSpPr>
          <p:cNvPr id="10" name="Rectangle 9">
            <a:extLst>
              <a:ext uri="{FF2B5EF4-FFF2-40B4-BE49-F238E27FC236}">
                <a16:creationId xmlns:a16="http://schemas.microsoft.com/office/drawing/2014/main" id="{4383AD43-8422-5273-9484-AA622BCE82D1}"/>
              </a:ext>
            </a:extLst>
          </p:cNvPr>
          <p:cNvSpPr/>
          <p:nvPr/>
        </p:nvSpPr>
        <p:spPr>
          <a:xfrm>
            <a:off x="3759378" y="588585"/>
            <a:ext cx="240250" cy="1567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BB6022F-690D-2D82-3C96-809779336AF9}"/>
              </a:ext>
            </a:extLst>
          </p:cNvPr>
          <p:cNvCxnSpPr>
            <a:cxnSpLocks/>
          </p:cNvCxnSpPr>
          <p:nvPr/>
        </p:nvCxnSpPr>
        <p:spPr>
          <a:xfrm flipH="1">
            <a:off x="3999628" y="349008"/>
            <a:ext cx="2854882" cy="30014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A95854-DFCA-2934-498E-56C44808B208}"/>
              </a:ext>
            </a:extLst>
          </p:cNvPr>
          <p:cNvSpPr/>
          <p:nvPr/>
        </p:nvSpPr>
        <p:spPr>
          <a:xfrm>
            <a:off x="6641021" y="2833942"/>
            <a:ext cx="276310" cy="2024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08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30B3-52C6-4A60-228A-22C6AB5D4636}"/>
              </a:ext>
            </a:extLst>
          </p:cNvPr>
          <p:cNvSpPr>
            <a:spLocks noGrp="1"/>
          </p:cNvSpPr>
          <p:nvPr>
            <p:ph type="title"/>
          </p:nvPr>
        </p:nvSpPr>
        <p:spPr/>
        <p:txBody>
          <a:bodyPr>
            <a:normAutofit/>
          </a:bodyPr>
          <a:lstStyle/>
          <a:p>
            <a:r>
              <a:rPr lang="en-US" sz="2400" dirty="0"/>
              <a:t>Commit</a:t>
            </a:r>
          </a:p>
        </p:txBody>
      </p:sp>
      <p:sp>
        <p:nvSpPr>
          <p:cNvPr id="3" name="Text Placeholder 2">
            <a:extLst>
              <a:ext uri="{FF2B5EF4-FFF2-40B4-BE49-F238E27FC236}">
                <a16:creationId xmlns:a16="http://schemas.microsoft.com/office/drawing/2014/main" id="{C36FC3D5-6220-F3CD-0FD7-3F333CFC8A01}"/>
              </a:ext>
            </a:extLst>
          </p:cNvPr>
          <p:cNvSpPr>
            <a:spLocks noGrp="1"/>
          </p:cNvSpPr>
          <p:nvPr>
            <p:ph type="body" idx="1"/>
          </p:nvPr>
        </p:nvSpPr>
        <p:spPr/>
        <p:txBody>
          <a:bodyPr/>
          <a:lstStyle/>
          <a:p>
            <a:r>
              <a:rPr lang="en-US" dirty="0"/>
              <a:t>Saving a snapshot or taking a photograph of your progress (like your cloud backup!)</a:t>
            </a:r>
          </a:p>
          <a:p>
            <a:endParaRPr lang="en-US" dirty="0"/>
          </a:p>
          <a:p>
            <a:pPr marL="127000" indent="0">
              <a:buNone/>
            </a:pPr>
            <a:endParaRPr lang="en-US" dirty="0"/>
          </a:p>
          <a:p>
            <a:r>
              <a:rPr lang="en-US" dirty="0"/>
              <a:t>Very useful if you made errors and need to </a:t>
            </a:r>
            <a:r>
              <a:rPr lang="en-US" b="1" dirty="0"/>
              <a:t>restore older versions of your work</a:t>
            </a:r>
          </a:p>
          <a:p>
            <a:pPr marL="127000" indent="0">
              <a:buNone/>
            </a:pPr>
            <a:endParaRPr lang="en-US" dirty="0"/>
          </a:p>
          <a:p>
            <a:endParaRPr lang="en-US" dirty="0"/>
          </a:p>
          <a:p>
            <a:r>
              <a:rPr lang="en-US" dirty="0"/>
              <a:t>Can be a single file or multiple files</a:t>
            </a:r>
          </a:p>
          <a:p>
            <a:endParaRPr lang="en-US" dirty="0"/>
          </a:p>
          <a:p>
            <a:endParaRPr lang="en-US" dirty="0"/>
          </a:p>
          <a:p>
            <a:r>
              <a:rPr lang="en-US" dirty="0"/>
              <a:t>Two-step process</a:t>
            </a:r>
          </a:p>
        </p:txBody>
      </p:sp>
      <p:sp>
        <p:nvSpPr>
          <p:cNvPr id="4" name="Subtitle 3">
            <a:extLst>
              <a:ext uri="{FF2B5EF4-FFF2-40B4-BE49-F238E27FC236}">
                <a16:creationId xmlns:a16="http://schemas.microsoft.com/office/drawing/2014/main" id="{2EC17768-8131-B974-EA43-F076DC91D69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5E75BC3-3984-E77D-9665-331C9CAF78BD}"/>
              </a:ext>
            </a:extLst>
          </p:cNvPr>
          <p:cNvSpPr>
            <a:spLocks noGrp="1"/>
          </p:cNvSpPr>
          <p:nvPr>
            <p:ph type="sldNum" idx="12"/>
          </p:nvPr>
        </p:nvSpPr>
        <p:spPr/>
        <p:txBody>
          <a:bodyPr/>
          <a:lstStyle/>
          <a:p>
            <a:fld id="{00000000-1234-1234-1234-123412341234}" type="slidenum">
              <a:rPr lang="en" smtClean="0"/>
              <a:pPr/>
              <a:t>68</a:t>
            </a:fld>
            <a:endParaRPr lang="en" dirty="0"/>
          </a:p>
        </p:txBody>
      </p:sp>
    </p:spTree>
    <p:extLst>
      <p:ext uri="{BB962C8B-B14F-4D97-AF65-F5344CB8AC3E}">
        <p14:creationId xmlns:p14="http://schemas.microsoft.com/office/powerpoint/2010/main" val="146070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6B4D-2A29-333E-B815-030C4A7FC180}"/>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B973DE39-861B-C1FD-9710-06BF16AB972E}"/>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0E412F1F-BCB4-6854-A106-4223C4EBBE4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63C1A70-377F-0AFD-C1F2-59BEEFEE09D7}"/>
              </a:ext>
            </a:extLst>
          </p:cNvPr>
          <p:cNvSpPr>
            <a:spLocks noGrp="1"/>
          </p:cNvSpPr>
          <p:nvPr>
            <p:ph type="sldNum" idx="12"/>
          </p:nvPr>
        </p:nvSpPr>
        <p:spPr/>
        <p:txBody>
          <a:bodyPr/>
          <a:lstStyle/>
          <a:p>
            <a:fld id="{00000000-1234-1234-1234-123412341234}" type="slidenum">
              <a:rPr lang="en" smtClean="0"/>
              <a:pPr/>
              <a:t>69</a:t>
            </a:fld>
            <a:endParaRPr lang="en" dirty="0"/>
          </a:p>
        </p:txBody>
      </p:sp>
      <p:pic>
        <p:nvPicPr>
          <p:cNvPr id="11266" name="Picture 2" descr="On the left is a quote from Hadley Wickham and Jenny Bryan that says 'Using a Git commit is like using anchors and other protection when climbing...if you make a mistake you can't fall past the previous commit. Commits are also helpful to others, because they show your journey, not just the destination.' On the right, two little monsters climb a cliff face. Their ropes are secured by several anchors, each labeled 'Commit'. Three monsters on the ground support the climbers.">
            <a:extLst>
              <a:ext uri="{FF2B5EF4-FFF2-40B4-BE49-F238E27FC236}">
                <a16:creationId xmlns:a16="http://schemas.microsoft.com/office/drawing/2014/main" id="{B07542A7-0D05-364D-9FFF-D6682A953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F2AEEB-6244-836A-4320-EB07D232DD8B}"/>
              </a:ext>
            </a:extLst>
          </p:cNvPr>
          <p:cNvSpPr txBox="1"/>
          <p:nvPr/>
        </p:nvSpPr>
        <p:spPr>
          <a:xfrm>
            <a:off x="450056" y="4500062"/>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
        <p:nvSpPr>
          <p:cNvPr id="7" name="TextBox 6">
            <a:extLst>
              <a:ext uri="{FF2B5EF4-FFF2-40B4-BE49-F238E27FC236}">
                <a16:creationId xmlns:a16="http://schemas.microsoft.com/office/drawing/2014/main" id="{073B0422-4BEE-6905-2E4D-2322C686E626}"/>
              </a:ext>
            </a:extLst>
          </p:cNvPr>
          <p:cNvSpPr txBox="1"/>
          <p:nvPr/>
        </p:nvSpPr>
        <p:spPr>
          <a:xfrm>
            <a:off x="311700" y="191578"/>
            <a:ext cx="3741515" cy="400110"/>
          </a:xfrm>
          <a:prstGeom prst="rect">
            <a:avLst/>
          </a:prstGeom>
          <a:noFill/>
        </p:spPr>
        <p:txBody>
          <a:bodyPr wrap="square" rtlCol="0">
            <a:spAutoFit/>
          </a:bodyPr>
          <a:lstStyle/>
          <a:p>
            <a:r>
              <a:rPr lang="en-US" sz="2000" dirty="0">
                <a:latin typeface="+mn-lt"/>
                <a:ea typeface="Gibson" pitchFamily="2" charset="0"/>
              </a:rPr>
              <a:t>Why does GitHub use commits?</a:t>
            </a:r>
          </a:p>
        </p:txBody>
      </p:sp>
    </p:spTree>
    <p:extLst>
      <p:ext uri="{BB962C8B-B14F-4D97-AF65-F5344CB8AC3E}">
        <p14:creationId xmlns:p14="http://schemas.microsoft.com/office/powerpoint/2010/main" val="732522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endParaRPr/>
          </a:p>
        </p:txBody>
      </p:sp>
      <p:sp>
        <p:nvSpPr>
          <p:cNvPr id="282" name="Google Shape;282;p42"/>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7</a:t>
            </a:fld>
            <a:endParaRPr/>
          </a:p>
        </p:txBody>
      </p:sp>
      <p:grpSp>
        <p:nvGrpSpPr>
          <p:cNvPr id="283" name="Google Shape;283;p42"/>
          <p:cNvGrpSpPr/>
          <p:nvPr/>
        </p:nvGrpSpPr>
        <p:grpSpPr>
          <a:xfrm>
            <a:off x="1393505" y="578850"/>
            <a:ext cx="6356902" cy="4344374"/>
            <a:chOff x="1906497" y="956190"/>
            <a:chExt cx="8475869" cy="5792498"/>
          </a:xfrm>
        </p:grpSpPr>
        <p:sp>
          <p:nvSpPr>
            <p:cNvPr id="284" name="Google Shape;284;p42"/>
            <p:cNvSpPr/>
            <p:nvPr/>
          </p:nvSpPr>
          <p:spPr>
            <a:xfrm>
              <a:off x="2765759" y="1976332"/>
              <a:ext cx="6702600" cy="3940200"/>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pic>
          <p:nvPicPr>
            <p:cNvPr id="285" name="Google Shape;285;p42" descr="Team Sciences Skill Series: Crash Course on Team Science | Georgia Clinical  and Translational Science Alliance | Atlanta GA"/>
            <p:cNvPicPr preferRelativeResize="0"/>
            <p:nvPr/>
          </p:nvPicPr>
          <p:blipFill rotWithShape="1">
            <a:blip r:embed="rId3">
              <a:alphaModFix/>
            </a:blip>
            <a:srcRect l="13215" t="11437" r="21197" b="2504"/>
            <a:stretch/>
          </p:blipFill>
          <p:spPr>
            <a:xfrm>
              <a:off x="1941907" y="2984737"/>
              <a:ext cx="1771500" cy="1743300"/>
            </a:xfrm>
            <a:prstGeom prst="ellipse">
              <a:avLst/>
            </a:prstGeom>
            <a:noFill/>
            <a:ln>
              <a:noFill/>
            </a:ln>
          </p:spPr>
        </p:pic>
        <p:pic>
          <p:nvPicPr>
            <p:cNvPr id="286" name="Google Shape;286;p42" descr="BioacousTalks: Custom Machine Learning Models with BirdNET Analyzer GUI -  YouTube"/>
            <p:cNvPicPr preferRelativeResize="0"/>
            <p:nvPr/>
          </p:nvPicPr>
          <p:blipFill rotWithShape="1">
            <a:blip r:embed="rId4">
              <a:alphaModFix/>
            </a:blip>
            <a:srcRect r="45672"/>
            <a:stretch/>
          </p:blipFill>
          <p:spPr>
            <a:xfrm>
              <a:off x="6631009" y="4742854"/>
              <a:ext cx="1767000" cy="1767000"/>
            </a:xfrm>
            <a:prstGeom prst="ellipse">
              <a:avLst/>
            </a:prstGeom>
            <a:noFill/>
            <a:ln>
              <a:noFill/>
            </a:ln>
          </p:spPr>
        </p:pic>
        <p:pic>
          <p:nvPicPr>
            <p:cNvPr id="287" name="Google Shape;287;p42" descr="A close up of a screen&#10;&#10;Description automatically generated with medium confidence"/>
            <p:cNvPicPr preferRelativeResize="0"/>
            <p:nvPr/>
          </p:nvPicPr>
          <p:blipFill rotWithShape="1">
            <a:blip r:embed="rId5">
              <a:alphaModFix/>
            </a:blip>
            <a:srcRect r="16826"/>
            <a:stretch/>
          </p:blipFill>
          <p:spPr>
            <a:xfrm>
              <a:off x="8599252" y="2968900"/>
              <a:ext cx="1750200" cy="1772700"/>
            </a:xfrm>
            <a:prstGeom prst="ellipse">
              <a:avLst/>
            </a:prstGeom>
            <a:noFill/>
            <a:ln>
              <a:noFill/>
            </a:ln>
          </p:spPr>
        </p:pic>
        <p:pic>
          <p:nvPicPr>
            <p:cNvPr id="288" name="Google Shape;288;p42" descr="A person smiling at a device&#10;&#10;Description automatically generated"/>
            <p:cNvPicPr preferRelativeResize="0"/>
            <p:nvPr/>
          </p:nvPicPr>
          <p:blipFill rotWithShape="1">
            <a:blip r:embed="rId6">
              <a:alphaModFix/>
            </a:blip>
            <a:srcRect l="-380" t="4560" r="380" b="38922"/>
            <a:stretch/>
          </p:blipFill>
          <p:spPr>
            <a:xfrm>
              <a:off x="3886933" y="1223722"/>
              <a:ext cx="1765800" cy="1745400"/>
            </a:xfrm>
            <a:prstGeom prst="ellipse">
              <a:avLst/>
            </a:prstGeom>
            <a:noFill/>
            <a:ln>
              <a:noFill/>
            </a:ln>
          </p:spPr>
        </p:pic>
        <p:pic>
          <p:nvPicPr>
            <p:cNvPr id="289" name="Google Shape;289;p42"/>
            <p:cNvPicPr preferRelativeResize="0"/>
            <p:nvPr/>
          </p:nvPicPr>
          <p:blipFill rotWithShape="1">
            <a:blip r:embed="rId7">
              <a:alphaModFix/>
            </a:blip>
            <a:srcRect r="25160"/>
            <a:stretch/>
          </p:blipFill>
          <p:spPr>
            <a:xfrm>
              <a:off x="6546057" y="1205985"/>
              <a:ext cx="1765800" cy="1769700"/>
            </a:xfrm>
            <a:prstGeom prst="ellipse">
              <a:avLst/>
            </a:prstGeom>
            <a:noFill/>
            <a:ln>
              <a:noFill/>
            </a:ln>
          </p:spPr>
        </p:pic>
        <p:sp>
          <p:nvSpPr>
            <p:cNvPr id="290" name="Google Shape;290;p42"/>
            <p:cNvSpPr/>
            <p:nvPr/>
          </p:nvSpPr>
          <p:spPr>
            <a:xfrm>
              <a:off x="3884754" y="1209760"/>
              <a:ext cx="1767000" cy="1767000"/>
            </a:xfrm>
            <a:prstGeom prst="ellipse">
              <a:avLst/>
            </a:pr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291" name="Google Shape;291;p42"/>
            <p:cNvSpPr/>
            <p:nvPr/>
          </p:nvSpPr>
          <p:spPr>
            <a:xfrm>
              <a:off x="1932472" y="2975685"/>
              <a:ext cx="1767000" cy="1767000"/>
            </a:xfrm>
            <a:prstGeom prst="ellipse">
              <a:avLst/>
            </a:pr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292" name="Google Shape;292;p42"/>
            <p:cNvSpPr/>
            <p:nvPr/>
          </p:nvSpPr>
          <p:spPr>
            <a:xfrm>
              <a:off x="8584752" y="2968901"/>
              <a:ext cx="1767000" cy="1767000"/>
            </a:xfrm>
            <a:prstGeom prst="ellipse">
              <a:avLst/>
            </a:pr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293" name="Google Shape;293;p42"/>
            <p:cNvSpPr/>
            <p:nvPr/>
          </p:nvSpPr>
          <p:spPr>
            <a:xfrm>
              <a:off x="3884754" y="4735844"/>
              <a:ext cx="1767000" cy="1767000"/>
            </a:xfrm>
            <a:prstGeom prst="ellipse">
              <a:avLst/>
            </a:prstGeom>
            <a:solidFill>
              <a:schemeClr val="lt1"/>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294" name="Google Shape;294;p42"/>
            <p:cNvSpPr/>
            <p:nvPr/>
          </p:nvSpPr>
          <p:spPr>
            <a:xfrm>
              <a:off x="6632470" y="4735844"/>
              <a:ext cx="1767000" cy="1767000"/>
            </a:xfrm>
            <a:prstGeom prst="ellipse">
              <a:avLst/>
            </a:pr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295" name="Google Shape;295;p42"/>
            <p:cNvSpPr/>
            <p:nvPr/>
          </p:nvSpPr>
          <p:spPr>
            <a:xfrm>
              <a:off x="3871766" y="2690948"/>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Data Collection</a:t>
              </a:r>
              <a:endParaRPr dirty="0">
                <a:latin typeface="Gibson" pitchFamily="2" charset="0"/>
                <a:ea typeface="Gibson" pitchFamily="2" charset="0"/>
                <a:cs typeface="DM Sans Light"/>
                <a:sym typeface="DM Sans Light"/>
              </a:endParaRPr>
            </a:p>
          </p:txBody>
        </p:sp>
        <p:sp>
          <p:nvSpPr>
            <p:cNvPr id="296" name="Google Shape;296;p42"/>
            <p:cNvSpPr/>
            <p:nvPr/>
          </p:nvSpPr>
          <p:spPr>
            <a:xfrm>
              <a:off x="8589566" y="4440015"/>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Manual Analysis</a:t>
              </a:r>
              <a:endParaRPr dirty="0">
                <a:latin typeface="Gibson" pitchFamily="2" charset="0"/>
                <a:ea typeface="Gibson" pitchFamily="2" charset="0"/>
                <a:cs typeface="DM Sans Light"/>
                <a:sym typeface="DM Sans Light"/>
              </a:endParaRPr>
            </a:p>
          </p:txBody>
        </p:sp>
        <p:sp>
          <p:nvSpPr>
            <p:cNvPr id="297" name="Google Shape;297;p42"/>
            <p:cNvSpPr/>
            <p:nvPr/>
          </p:nvSpPr>
          <p:spPr>
            <a:xfrm>
              <a:off x="6643996" y="6256988"/>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Automate Analysis</a:t>
              </a:r>
              <a:endParaRPr dirty="0">
                <a:latin typeface="Gibson" pitchFamily="2" charset="0"/>
                <a:ea typeface="Gibson" pitchFamily="2" charset="0"/>
                <a:cs typeface="DM Sans Light"/>
                <a:sym typeface="DM Sans Light"/>
              </a:endParaRPr>
            </a:p>
          </p:txBody>
        </p:sp>
        <p:sp>
          <p:nvSpPr>
            <p:cNvPr id="298" name="Google Shape;298;p42"/>
            <p:cNvSpPr/>
            <p:nvPr/>
          </p:nvSpPr>
          <p:spPr>
            <a:xfrm>
              <a:off x="3871766" y="6256988"/>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Ecological Insights</a:t>
              </a:r>
              <a:endParaRPr dirty="0">
                <a:latin typeface="Gibson" pitchFamily="2" charset="0"/>
                <a:ea typeface="Gibson" pitchFamily="2" charset="0"/>
                <a:cs typeface="DM Sans Light"/>
                <a:sym typeface="DM Sans Light"/>
              </a:endParaRPr>
            </a:p>
          </p:txBody>
        </p:sp>
        <p:sp>
          <p:nvSpPr>
            <p:cNvPr id="299" name="Google Shape;299;p42"/>
            <p:cNvSpPr/>
            <p:nvPr/>
          </p:nvSpPr>
          <p:spPr>
            <a:xfrm>
              <a:off x="4514656" y="956190"/>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2</a:t>
              </a:r>
              <a:endParaRPr dirty="0">
                <a:latin typeface="Gibson" pitchFamily="2" charset="0"/>
                <a:ea typeface="Gibson" pitchFamily="2" charset="0"/>
              </a:endParaRPr>
            </a:p>
          </p:txBody>
        </p:sp>
        <p:sp>
          <p:nvSpPr>
            <p:cNvPr id="300" name="Google Shape;300;p42"/>
            <p:cNvSpPr/>
            <p:nvPr/>
          </p:nvSpPr>
          <p:spPr>
            <a:xfrm>
              <a:off x="7233620" y="4537394"/>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5</a:t>
              </a:r>
              <a:endParaRPr dirty="0">
                <a:latin typeface="Gibson" pitchFamily="2" charset="0"/>
                <a:ea typeface="Gibson" pitchFamily="2" charset="0"/>
              </a:endParaRPr>
            </a:p>
          </p:txBody>
        </p:sp>
        <p:sp>
          <p:nvSpPr>
            <p:cNvPr id="301" name="Google Shape;301;p42"/>
            <p:cNvSpPr/>
            <p:nvPr/>
          </p:nvSpPr>
          <p:spPr>
            <a:xfrm>
              <a:off x="9267322" y="2722116"/>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4</a:t>
              </a:r>
              <a:endParaRPr dirty="0">
                <a:latin typeface="Gibson" pitchFamily="2" charset="0"/>
                <a:ea typeface="Gibson" pitchFamily="2" charset="0"/>
              </a:endParaRPr>
            </a:p>
          </p:txBody>
        </p:sp>
        <p:sp>
          <p:nvSpPr>
            <p:cNvPr id="302" name="Google Shape;302;p42"/>
            <p:cNvSpPr/>
            <p:nvPr/>
          </p:nvSpPr>
          <p:spPr>
            <a:xfrm>
              <a:off x="6549259" y="1201958"/>
              <a:ext cx="1767000" cy="1767000"/>
            </a:xfrm>
            <a:prstGeom prst="ellipse">
              <a:avLst/>
            </a:pr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303" name="Google Shape;303;p42"/>
            <p:cNvSpPr/>
            <p:nvPr/>
          </p:nvSpPr>
          <p:spPr>
            <a:xfrm>
              <a:off x="6555816" y="2688427"/>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Data Management</a:t>
              </a:r>
              <a:endParaRPr dirty="0">
                <a:latin typeface="Gibson" pitchFamily="2" charset="0"/>
                <a:ea typeface="Gibson" pitchFamily="2" charset="0"/>
                <a:cs typeface="DM Sans Light"/>
                <a:sym typeface="DM Sans Light"/>
              </a:endParaRPr>
            </a:p>
          </p:txBody>
        </p:sp>
        <p:sp>
          <p:nvSpPr>
            <p:cNvPr id="304" name="Google Shape;304;p42"/>
            <p:cNvSpPr/>
            <p:nvPr/>
          </p:nvSpPr>
          <p:spPr>
            <a:xfrm>
              <a:off x="7200626" y="956651"/>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3</a:t>
              </a:r>
              <a:endParaRPr dirty="0">
                <a:latin typeface="Gibson" pitchFamily="2" charset="0"/>
                <a:ea typeface="Gibson" pitchFamily="2" charset="0"/>
              </a:endParaRPr>
            </a:p>
          </p:txBody>
        </p:sp>
        <p:pic>
          <p:nvPicPr>
            <p:cNvPr id="305" name="Google Shape;305;p42" descr="Fig. 3"/>
            <p:cNvPicPr preferRelativeResize="0"/>
            <p:nvPr/>
          </p:nvPicPr>
          <p:blipFill rotWithShape="1">
            <a:blip r:embed="rId8">
              <a:alphaModFix/>
            </a:blip>
            <a:srcRect t="74821" r="42853" b="2347"/>
            <a:stretch/>
          </p:blipFill>
          <p:spPr>
            <a:xfrm>
              <a:off x="3883064" y="5040217"/>
              <a:ext cx="1767000" cy="1188000"/>
            </a:xfrm>
            <a:prstGeom prst="ellipse">
              <a:avLst/>
            </a:prstGeom>
            <a:noFill/>
            <a:ln>
              <a:noFill/>
            </a:ln>
          </p:spPr>
        </p:pic>
        <p:sp>
          <p:nvSpPr>
            <p:cNvPr id="306" name="Google Shape;306;p42"/>
            <p:cNvSpPr/>
            <p:nvPr/>
          </p:nvSpPr>
          <p:spPr>
            <a:xfrm>
              <a:off x="4532702" y="4537394"/>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6</a:t>
              </a:r>
              <a:endParaRPr dirty="0">
                <a:latin typeface="Gibson" pitchFamily="2" charset="0"/>
                <a:ea typeface="Gibson" pitchFamily="2" charset="0"/>
              </a:endParaRPr>
            </a:p>
          </p:txBody>
        </p:sp>
        <p:sp>
          <p:nvSpPr>
            <p:cNvPr id="307" name="Google Shape;307;p42"/>
            <p:cNvSpPr/>
            <p:nvPr/>
          </p:nvSpPr>
          <p:spPr>
            <a:xfrm>
              <a:off x="1906497" y="4267349"/>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Research Question and Study Design</a:t>
              </a:r>
              <a:endParaRPr dirty="0">
                <a:latin typeface="Gibson" pitchFamily="2" charset="0"/>
                <a:ea typeface="Gibson" pitchFamily="2" charset="0"/>
                <a:cs typeface="DM Sans Light"/>
                <a:sym typeface="DM Sans Light"/>
              </a:endParaRPr>
            </a:p>
          </p:txBody>
        </p:sp>
        <p:sp>
          <p:nvSpPr>
            <p:cNvPr id="308" name="Google Shape;308;p42"/>
            <p:cNvSpPr/>
            <p:nvPr/>
          </p:nvSpPr>
          <p:spPr>
            <a:xfrm>
              <a:off x="2494144" y="2782236"/>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1</a:t>
              </a:r>
              <a:endParaRPr dirty="0">
                <a:latin typeface="Gibson" pitchFamily="2" charset="0"/>
                <a:ea typeface="Gibson" pitchFamily="2" charset="0"/>
              </a:endParaRPr>
            </a:p>
          </p:txBody>
        </p:sp>
      </p:grpSp>
      <p:sp>
        <p:nvSpPr>
          <p:cNvPr id="309" name="Google Shape;309;p42"/>
          <p:cNvSpPr txBox="1"/>
          <p:nvPr/>
        </p:nvSpPr>
        <p:spPr>
          <a:xfrm>
            <a:off x="139457" y="70950"/>
            <a:ext cx="6803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dirty="0">
                <a:solidFill>
                  <a:schemeClr val="dk1"/>
                </a:solidFill>
                <a:latin typeface="Gibson" pitchFamily="2" charset="0"/>
                <a:ea typeface="Gibson" pitchFamily="2" charset="0"/>
                <a:cs typeface="DM Sans Light"/>
                <a:sym typeface="DM Sans Light"/>
              </a:rPr>
              <a:t>Steps in a scientific study</a:t>
            </a:r>
            <a:endParaRPr sz="2400" dirty="0">
              <a:latin typeface="Gibson" pitchFamily="2" charset="0"/>
              <a:ea typeface="Gibson" pitchFamily="2" charset="0"/>
              <a:cs typeface="DM Sans Light"/>
              <a:sym typeface="DM Sans Light"/>
            </a:endParaRPr>
          </a:p>
        </p:txBody>
      </p:sp>
      <p:sp>
        <p:nvSpPr>
          <p:cNvPr id="310" name="Google Shape;310;p42"/>
          <p:cNvSpPr/>
          <p:nvPr/>
        </p:nvSpPr>
        <p:spPr>
          <a:xfrm rot="-839994">
            <a:off x="402192" y="575538"/>
            <a:ext cx="6309517" cy="2817222"/>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Gibson" pitchFamily="2" charset="0"/>
              <a:ea typeface="Gibson" pitchFamily="2" charset="0"/>
              <a:cs typeface="DM Sans"/>
              <a:sym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5C27-EEFB-4A1C-B479-99911EC4C642}"/>
              </a:ext>
            </a:extLst>
          </p:cNvPr>
          <p:cNvSpPr>
            <a:spLocks noGrp="1"/>
          </p:cNvSpPr>
          <p:nvPr>
            <p:ph type="title"/>
          </p:nvPr>
        </p:nvSpPr>
        <p:spPr>
          <a:xfrm>
            <a:off x="311700" y="363798"/>
            <a:ext cx="8520600" cy="476519"/>
          </a:xfrm>
        </p:spPr>
        <p:txBody>
          <a:bodyPr>
            <a:normAutofit fontScale="90000"/>
          </a:bodyPr>
          <a:lstStyle/>
          <a:p>
            <a:r>
              <a:rPr lang="en-US" sz="2400" dirty="0"/>
              <a:t>Commit (Step 1): Click the commit button</a:t>
            </a:r>
          </a:p>
        </p:txBody>
      </p:sp>
      <p:sp>
        <p:nvSpPr>
          <p:cNvPr id="3" name="Text Placeholder 2">
            <a:extLst>
              <a:ext uri="{FF2B5EF4-FFF2-40B4-BE49-F238E27FC236}">
                <a16:creationId xmlns:a16="http://schemas.microsoft.com/office/drawing/2014/main" id="{F4C85DEB-B7C9-F2BB-BF56-3EAF0AD9BEE9}"/>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9F8AED54-5FDA-32B0-B894-419E5FA5258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6B4549A-5AC0-8F23-FD83-BFEF3E64A049}"/>
              </a:ext>
            </a:extLst>
          </p:cNvPr>
          <p:cNvSpPr>
            <a:spLocks noGrp="1"/>
          </p:cNvSpPr>
          <p:nvPr>
            <p:ph type="sldNum" idx="12"/>
          </p:nvPr>
        </p:nvSpPr>
        <p:spPr/>
        <p:txBody>
          <a:bodyPr/>
          <a:lstStyle/>
          <a:p>
            <a:fld id="{00000000-1234-1234-1234-123412341234}" type="slidenum">
              <a:rPr lang="en" smtClean="0"/>
              <a:pPr/>
              <a:t>70</a:t>
            </a:fld>
            <a:endParaRPr lang="en" dirty="0"/>
          </a:p>
        </p:txBody>
      </p:sp>
      <p:pic>
        <p:nvPicPr>
          <p:cNvPr id="11" name="Picture 10">
            <a:extLst>
              <a:ext uri="{FF2B5EF4-FFF2-40B4-BE49-F238E27FC236}">
                <a16:creationId xmlns:a16="http://schemas.microsoft.com/office/drawing/2014/main" id="{8C1C678B-FBA7-E976-D1F6-D1F2DF070E4D}"/>
              </a:ext>
            </a:extLst>
          </p:cNvPr>
          <p:cNvPicPr>
            <a:picLocks noChangeAspect="1"/>
          </p:cNvPicPr>
          <p:nvPr/>
        </p:nvPicPr>
        <p:blipFill>
          <a:blip r:embed="rId2"/>
          <a:stretch>
            <a:fillRect/>
          </a:stretch>
        </p:blipFill>
        <p:spPr>
          <a:xfrm>
            <a:off x="0" y="1071117"/>
            <a:ext cx="9081179" cy="4025531"/>
          </a:xfrm>
          <a:prstGeom prst="rect">
            <a:avLst/>
          </a:prstGeom>
        </p:spPr>
      </p:pic>
      <p:cxnSp>
        <p:nvCxnSpPr>
          <p:cNvPr id="12" name="Straight Arrow Connector 11">
            <a:extLst>
              <a:ext uri="{FF2B5EF4-FFF2-40B4-BE49-F238E27FC236}">
                <a16:creationId xmlns:a16="http://schemas.microsoft.com/office/drawing/2014/main" id="{CC0D5509-E7E0-B85B-BB53-7B695D59E240}"/>
              </a:ext>
            </a:extLst>
          </p:cNvPr>
          <p:cNvCxnSpPr>
            <a:cxnSpLocks/>
          </p:cNvCxnSpPr>
          <p:nvPr/>
        </p:nvCxnSpPr>
        <p:spPr>
          <a:xfrm>
            <a:off x="3999627" y="840317"/>
            <a:ext cx="2101026" cy="7551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B9012CC-30A6-7AEC-D7F3-B382CEC1EA20}"/>
              </a:ext>
            </a:extLst>
          </p:cNvPr>
          <p:cNvSpPr/>
          <p:nvPr/>
        </p:nvSpPr>
        <p:spPr>
          <a:xfrm>
            <a:off x="5891249" y="1654297"/>
            <a:ext cx="565392" cy="2089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509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15128-FFFD-6D8E-284E-EFF9014E37B3}"/>
              </a:ext>
            </a:extLst>
          </p:cNvPr>
          <p:cNvSpPr>
            <a:spLocks noGrp="1"/>
          </p:cNvSpPr>
          <p:nvPr>
            <p:ph type="title"/>
          </p:nvPr>
        </p:nvSpPr>
        <p:spPr>
          <a:xfrm>
            <a:off x="139450" y="116958"/>
            <a:ext cx="3211023" cy="2347036"/>
          </a:xfrm>
        </p:spPr>
        <p:txBody>
          <a:bodyPr>
            <a:normAutofit/>
          </a:bodyPr>
          <a:lstStyle/>
          <a:p>
            <a:r>
              <a:rPr lang="en-US" sz="2200" dirty="0"/>
              <a:t>Commit (Step 2):</a:t>
            </a:r>
            <a:br>
              <a:rPr lang="en-US" sz="2200" dirty="0"/>
            </a:br>
            <a:r>
              <a:rPr lang="en-US" sz="2200" dirty="0"/>
              <a:t>add text on what you want to commit</a:t>
            </a:r>
          </a:p>
        </p:txBody>
      </p:sp>
      <p:sp>
        <p:nvSpPr>
          <p:cNvPr id="3" name="Text Placeholder 2">
            <a:extLst>
              <a:ext uri="{FF2B5EF4-FFF2-40B4-BE49-F238E27FC236}">
                <a16:creationId xmlns:a16="http://schemas.microsoft.com/office/drawing/2014/main" id="{19BF5AD8-EE7C-E4D3-E187-72B03036F092}"/>
              </a:ext>
            </a:extLst>
          </p:cNvPr>
          <p:cNvSpPr>
            <a:spLocks noGrp="1"/>
          </p:cNvSpPr>
          <p:nvPr>
            <p:ph type="body" idx="1"/>
          </p:nvPr>
        </p:nvSpPr>
        <p:spPr>
          <a:xfrm>
            <a:off x="0" y="2059997"/>
            <a:ext cx="3043346" cy="2347036"/>
          </a:xfrm>
        </p:spPr>
        <p:txBody>
          <a:bodyPr/>
          <a:lstStyle/>
          <a:p>
            <a:pPr marL="127000" indent="0">
              <a:buNone/>
            </a:pPr>
            <a:r>
              <a:rPr lang="en-US" dirty="0"/>
              <a:t>Enter a useful message for you to assess what you did later</a:t>
            </a:r>
          </a:p>
        </p:txBody>
      </p:sp>
      <p:sp>
        <p:nvSpPr>
          <p:cNvPr id="4" name="Subtitle 3">
            <a:extLst>
              <a:ext uri="{FF2B5EF4-FFF2-40B4-BE49-F238E27FC236}">
                <a16:creationId xmlns:a16="http://schemas.microsoft.com/office/drawing/2014/main" id="{AC8DFCB4-ABEA-41FE-6A8E-2FDFB63183E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C82F8AF-8EF7-7EA9-BCC4-1CE69F8785C8}"/>
              </a:ext>
            </a:extLst>
          </p:cNvPr>
          <p:cNvSpPr>
            <a:spLocks noGrp="1"/>
          </p:cNvSpPr>
          <p:nvPr>
            <p:ph type="sldNum" idx="12"/>
          </p:nvPr>
        </p:nvSpPr>
        <p:spPr/>
        <p:txBody>
          <a:bodyPr/>
          <a:lstStyle/>
          <a:p>
            <a:fld id="{00000000-1234-1234-1234-123412341234}" type="slidenum">
              <a:rPr lang="en" smtClean="0"/>
              <a:pPr/>
              <a:t>71</a:t>
            </a:fld>
            <a:endParaRPr lang="en" dirty="0"/>
          </a:p>
        </p:txBody>
      </p:sp>
      <p:pic>
        <p:nvPicPr>
          <p:cNvPr id="7" name="Picture 6">
            <a:extLst>
              <a:ext uri="{FF2B5EF4-FFF2-40B4-BE49-F238E27FC236}">
                <a16:creationId xmlns:a16="http://schemas.microsoft.com/office/drawing/2014/main" id="{67E40596-C3DA-8908-B3CA-DEC19F799AB6}"/>
              </a:ext>
            </a:extLst>
          </p:cNvPr>
          <p:cNvPicPr>
            <a:picLocks noChangeAspect="1"/>
          </p:cNvPicPr>
          <p:nvPr/>
        </p:nvPicPr>
        <p:blipFill>
          <a:blip r:embed="rId2"/>
          <a:stretch>
            <a:fillRect/>
          </a:stretch>
        </p:blipFill>
        <p:spPr>
          <a:xfrm>
            <a:off x="3489923" y="116958"/>
            <a:ext cx="5654126" cy="5143500"/>
          </a:xfrm>
          <a:prstGeom prst="rect">
            <a:avLst/>
          </a:prstGeom>
        </p:spPr>
      </p:pic>
      <p:cxnSp>
        <p:nvCxnSpPr>
          <p:cNvPr id="8" name="Straight Arrow Connector 7">
            <a:extLst>
              <a:ext uri="{FF2B5EF4-FFF2-40B4-BE49-F238E27FC236}">
                <a16:creationId xmlns:a16="http://schemas.microsoft.com/office/drawing/2014/main" id="{3354A369-283A-ED06-15A0-B5C17BD8D728}"/>
              </a:ext>
            </a:extLst>
          </p:cNvPr>
          <p:cNvCxnSpPr>
            <a:cxnSpLocks/>
          </p:cNvCxnSpPr>
          <p:nvPr/>
        </p:nvCxnSpPr>
        <p:spPr>
          <a:xfrm flipV="1">
            <a:off x="3168989" y="1040043"/>
            <a:ext cx="3141069" cy="109269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BEA127-76ED-13B7-0F7C-41FC9B8B9F8B}"/>
              </a:ext>
            </a:extLst>
          </p:cNvPr>
          <p:cNvSpPr/>
          <p:nvPr/>
        </p:nvSpPr>
        <p:spPr>
          <a:xfrm>
            <a:off x="3395076" y="2275371"/>
            <a:ext cx="5732140" cy="78541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B302346-0283-B499-D10A-06BF129191C2}"/>
              </a:ext>
            </a:extLst>
          </p:cNvPr>
          <p:cNvPicPr>
            <a:picLocks noChangeAspect="1"/>
          </p:cNvPicPr>
          <p:nvPr/>
        </p:nvPicPr>
        <p:blipFill>
          <a:blip r:embed="rId3"/>
          <a:stretch>
            <a:fillRect/>
          </a:stretch>
        </p:blipFill>
        <p:spPr>
          <a:xfrm>
            <a:off x="2998028" y="61312"/>
            <a:ext cx="6145972" cy="3425906"/>
          </a:xfrm>
          <a:prstGeom prst="rect">
            <a:avLst/>
          </a:prstGeom>
        </p:spPr>
      </p:pic>
      <p:sp>
        <p:nvSpPr>
          <p:cNvPr id="17" name="Rectangle 16">
            <a:extLst>
              <a:ext uri="{FF2B5EF4-FFF2-40B4-BE49-F238E27FC236}">
                <a16:creationId xmlns:a16="http://schemas.microsoft.com/office/drawing/2014/main" id="{993B5611-9BE7-B9F7-1488-19129BE99847}"/>
              </a:ext>
            </a:extLst>
          </p:cNvPr>
          <p:cNvSpPr/>
          <p:nvPr/>
        </p:nvSpPr>
        <p:spPr>
          <a:xfrm>
            <a:off x="8334301" y="1848942"/>
            <a:ext cx="792915" cy="39270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E523F816-7AB4-15DA-F5B8-8B70BD0D95CD}"/>
              </a:ext>
            </a:extLst>
          </p:cNvPr>
          <p:cNvSpPr txBox="1">
            <a:spLocks/>
          </p:cNvSpPr>
          <p:nvPr/>
        </p:nvSpPr>
        <p:spPr>
          <a:xfrm>
            <a:off x="6071014" y="3900647"/>
            <a:ext cx="3043346" cy="234703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Gibson" pitchFamily="2" charset="0"/>
                <a:ea typeface="Gibson" pitchFamily="2" charset="0"/>
                <a:cs typeface="DM Sans"/>
                <a:sym typeface="DM Sans"/>
              </a:defRPr>
            </a:lvl1pPr>
            <a:lvl2pPr marL="914400" marR="0" lvl="1"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9pPr>
          </a:lstStyle>
          <a:p>
            <a:pPr marL="127000" indent="0">
              <a:buFont typeface="DM Sans"/>
              <a:buNone/>
            </a:pPr>
            <a:r>
              <a:rPr lang="en-US" dirty="0"/>
              <a:t>Click the Commit button after adding text</a:t>
            </a:r>
          </a:p>
        </p:txBody>
      </p:sp>
      <p:cxnSp>
        <p:nvCxnSpPr>
          <p:cNvPr id="19" name="Straight Arrow Connector 18">
            <a:extLst>
              <a:ext uri="{FF2B5EF4-FFF2-40B4-BE49-F238E27FC236}">
                <a16:creationId xmlns:a16="http://schemas.microsoft.com/office/drawing/2014/main" id="{21DC7D59-813E-F354-9E01-9EFC89291BFD}"/>
              </a:ext>
            </a:extLst>
          </p:cNvPr>
          <p:cNvCxnSpPr>
            <a:cxnSpLocks/>
          </p:cNvCxnSpPr>
          <p:nvPr/>
        </p:nvCxnSpPr>
        <p:spPr>
          <a:xfrm flipV="1">
            <a:off x="7852672" y="2348358"/>
            <a:ext cx="593313" cy="162527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99C399C-B437-2CAA-E821-DF3A7DAC90A3}"/>
              </a:ext>
            </a:extLst>
          </p:cNvPr>
          <p:cNvSpPr/>
          <p:nvPr/>
        </p:nvSpPr>
        <p:spPr>
          <a:xfrm>
            <a:off x="5674556" y="469132"/>
            <a:ext cx="1954751" cy="54717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05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7" grpId="0" animBg="1"/>
      <p:bldP spid="18" grpId="0" build="p"/>
      <p:bldP spid="2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5C0-051F-68C8-4824-20260E3DA566}"/>
              </a:ext>
            </a:extLst>
          </p:cNvPr>
          <p:cNvSpPr>
            <a:spLocks noGrp="1"/>
          </p:cNvSpPr>
          <p:nvPr>
            <p:ph type="title"/>
          </p:nvPr>
        </p:nvSpPr>
        <p:spPr/>
        <p:txBody>
          <a:bodyPr>
            <a:normAutofit/>
          </a:bodyPr>
          <a:lstStyle/>
          <a:p>
            <a:r>
              <a:rPr lang="en-US" sz="2400" dirty="0"/>
              <a:t>Commit successful!</a:t>
            </a:r>
          </a:p>
        </p:txBody>
      </p:sp>
      <p:sp>
        <p:nvSpPr>
          <p:cNvPr id="4" name="Subtitle 3">
            <a:extLst>
              <a:ext uri="{FF2B5EF4-FFF2-40B4-BE49-F238E27FC236}">
                <a16:creationId xmlns:a16="http://schemas.microsoft.com/office/drawing/2014/main" id="{D1744F3E-FB0D-380E-59B6-3BA4E65CB2B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1E703982-4259-137F-FA9F-DD4DD4A6F865}"/>
              </a:ext>
            </a:extLst>
          </p:cNvPr>
          <p:cNvSpPr>
            <a:spLocks noGrp="1"/>
          </p:cNvSpPr>
          <p:nvPr>
            <p:ph type="sldNum" idx="12"/>
          </p:nvPr>
        </p:nvSpPr>
        <p:spPr/>
        <p:txBody>
          <a:bodyPr/>
          <a:lstStyle/>
          <a:p>
            <a:fld id="{00000000-1234-1234-1234-123412341234}" type="slidenum">
              <a:rPr lang="en" smtClean="0"/>
              <a:pPr/>
              <a:t>72</a:t>
            </a:fld>
            <a:endParaRPr lang="en" dirty="0"/>
          </a:p>
        </p:txBody>
      </p:sp>
      <p:pic>
        <p:nvPicPr>
          <p:cNvPr id="6" name="Picture 5">
            <a:extLst>
              <a:ext uri="{FF2B5EF4-FFF2-40B4-BE49-F238E27FC236}">
                <a16:creationId xmlns:a16="http://schemas.microsoft.com/office/drawing/2014/main" id="{37A81131-E702-0DCA-8D62-4E24354AC940}"/>
              </a:ext>
            </a:extLst>
          </p:cNvPr>
          <p:cNvPicPr>
            <a:picLocks noChangeAspect="1"/>
          </p:cNvPicPr>
          <p:nvPr/>
        </p:nvPicPr>
        <p:blipFill>
          <a:blip r:embed="rId2"/>
          <a:stretch>
            <a:fillRect/>
          </a:stretch>
        </p:blipFill>
        <p:spPr>
          <a:xfrm>
            <a:off x="1584494" y="1484015"/>
            <a:ext cx="6424266" cy="3064294"/>
          </a:xfrm>
          <a:prstGeom prst="rect">
            <a:avLst/>
          </a:prstGeom>
        </p:spPr>
      </p:pic>
    </p:spTree>
    <p:extLst>
      <p:ext uri="{BB962C8B-B14F-4D97-AF65-F5344CB8AC3E}">
        <p14:creationId xmlns:p14="http://schemas.microsoft.com/office/powerpoint/2010/main" val="688732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D846-298F-5827-4A6F-3AFD8AE5E7C5}"/>
              </a:ext>
            </a:extLst>
          </p:cNvPr>
          <p:cNvSpPr>
            <a:spLocks noGrp="1"/>
          </p:cNvSpPr>
          <p:nvPr>
            <p:ph type="title"/>
          </p:nvPr>
        </p:nvSpPr>
        <p:spPr>
          <a:xfrm>
            <a:off x="311700" y="204721"/>
            <a:ext cx="8520600" cy="572700"/>
          </a:xfrm>
        </p:spPr>
        <p:txBody>
          <a:bodyPr>
            <a:normAutofit/>
          </a:bodyPr>
          <a:lstStyle/>
          <a:p>
            <a:r>
              <a:rPr lang="en-US" sz="2400" dirty="0"/>
              <a:t>Push – the final step!</a:t>
            </a:r>
          </a:p>
        </p:txBody>
      </p:sp>
      <p:sp>
        <p:nvSpPr>
          <p:cNvPr id="10" name="Text Placeholder 9">
            <a:extLst>
              <a:ext uri="{FF2B5EF4-FFF2-40B4-BE49-F238E27FC236}">
                <a16:creationId xmlns:a16="http://schemas.microsoft.com/office/drawing/2014/main" id="{5533D14B-CAEE-CBAF-18EE-8CD71769F0A1}"/>
              </a:ext>
            </a:extLst>
          </p:cNvPr>
          <p:cNvSpPr>
            <a:spLocks noGrp="1"/>
          </p:cNvSpPr>
          <p:nvPr>
            <p:ph type="body" idx="1"/>
          </p:nvPr>
        </p:nvSpPr>
        <p:spPr>
          <a:xfrm>
            <a:off x="311700" y="1152475"/>
            <a:ext cx="2250016" cy="3028636"/>
          </a:xfrm>
        </p:spPr>
        <p:txBody>
          <a:bodyPr/>
          <a:lstStyle/>
          <a:p>
            <a:pPr marL="127000" indent="0">
              <a:buNone/>
            </a:pPr>
            <a:r>
              <a:rPr lang="en-US" dirty="0"/>
              <a:t>Sync up with your GitHub repository online</a:t>
            </a:r>
          </a:p>
        </p:txBody>
      </p:sp>
      <p:sp>
        <p:nvSpPr>
          <p:cNvPr id="11" name="Subtitle 10">
            <a:extLst>
              <a:ext uri="{FF2B5EF4-FFF2-40B4-BE49-F238E27FC236}">
                <a16:creationId xmlns:a16="http://schemas.microsoft.com/office/drawing/2014/main" id="{6B5377AB-D603-7CD9-FEC3-535A7DC32C6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AECE7C9-FBE9-5305-4C84-2FAE9274AE92}"/>
              </a:ext>
            </a:extLst>
          </p:cNvPr>
          <p:cNvSpPr>
            <a:spLocks noGrp="1"/>
          </p:cNvSpPr>
          <p:nvPr>
            <p:ph type="sldNum" idx="12"/>
          </p:nvPr>
        </p:nvSpPr>
        <p:spPr/>
        <p:txBody>
          <a:bodyPr/>
          <a:lstStyle/>
          <a:p>
            <a:fld id="{00000000-1234-1234-1234-123412341234}" type="slidenum">
              <a:rPr lang="en" smtClean="0"/>
              <a:pPr/>
              <a:t>73</a:t>
            </a:fld>
            <a:endParaRPr lang="en" dirty="0"/>
          </a:p>
        </p:txBody>
      </p:sp>
      <p:pic>
        <p:nvPicPr>
          <p:cNvPr id="4" name="Picture 3">
            <a:extLst>
              <a:ext uri="{FF2B5EF4-FFF2-40B4-BE49-F238E27FC236}">
                <a16:creationId xmlns:a16="http://schemas.microsoft.com/office/drawing/2014/main" id="{A864E7C3-F7DF-97CE-BEB2-5C1EC8F6DB93}"/>
              </a:ext>
            </a:extLst>
          </p:cNvPr>
          <p:cNvPicPr>
            <a:picLocks noChangeAspect="1"/>
          </p:cNvPicPr>
          <p:nvPr/>
        </p:nvPicPr>
        <p:blipFill>
          <a:blip r:embed="rId2"/>
          <a:stretch>
            <a:fillRect/>
          </a:stretch>
        </p:blipFill>
        <p:spPr>
          <a:xfrm>
            <a:off x="2946192" y="732520"/>
            <a:ext cx="6197808" cy="4013763"/>
          </a:xfrm>
          <a:prstGeom prst="rect">
            <a:avLst/>
          </a:prstGeom>
        </p:spPr>
      </p:pic>
      <p:sp>
        <p:nvSpPr>
          <p:cNvPr id="6" name="Rectangle 5">
            <a:extLst>
              <a:ext uri="{FF2B5EF4-FFF2-40B4-BE49-F238E27FC236}">
                <a16:creationId xmlns:a16="http://schemas.microsoft.com/office/drawing/2014/main" id="{68F4B714-BD85-36E9-60E6-716A1BA9C5B5}"/>
              </a:ext>
            </a:extLst>
          </p:cNvPr>
          <p:cNvSpPr/>
          <p:nvPr/>
        </p:nvSpPr>
        <p:spPr>
          <a:xfrm>
            <a:off x="8600420" y="928360"/>
            <a:ext cx="543580" cy="28028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58FFE5-D139-582C-159B-66D87725415A}"/>
              </a:ext>
            </a:extLst>
          </p:cNvPr>
          <p:cNvSpPr/>
          <p:nvPr/>
        </p:nvSpPr>
        <p:spPr>
          <a:xfrm>
            <a:off x="2847902" y="1138804"/>
            <a:ext cx="2694340" cy="22232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a:extLst>
              <a:ext uri="{FF2B5EF4-FFF2-40B4-BE49-F238E27FC236}">
                <a16:creationId xmlns:a16="http://schemas.microsoft.com/office/drawing/2014/main" id="{75C6BF21-5E05-B223-9720-731806B7B827}"/>
              </a:ext>
            </a:extLst>
          </p:cNvPr>
          <p:cNvSpPr txBox="1">
            <a:spLocks/>
          </p:cNvSpPr>
          <p:nvPr/>
        </p:nvSpPr>
        <p:spPr>
          <a:xfrm>
            <a:off x="6071014" y="3900647"/>
            <a:ext cx="3043346" cy="50421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Gibson" pitchFamily="2" charset="0"/>
                <a:ea typeface="Gibson" pitchFamily="2" charset="0"/>
                <a:cs typeface="DM Sans"/>
                <a:sym typeface="DM Sans"/>
              </a:defRPr>
            </a:lvl1pPr>
            <a:lvl2pPr marL="914400" marR="0" lvl="1"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9pPr>
          </a:lstStyle>
          <a:p>
            <a:pPr marL="127000" indent="0">
              <a:buFont typeface="DM Sans"/>
              <a:buNone/>
            </a:pPr>
            <a:r>
              <a:rPr lang="en-US" dirty="0"/>
              <a:t>Click the Push button </a:t>
            </a:r>
          </a:p>
        </p:txBody>
      </p:sp>
      <p:cxnSp>
        <p:nvCxnSpPr>
          <p:cNvPr id="14" name="Straight Arrow Connector 13">
            <a:extLst>
              <a:ext uri="{FF2B5EF4-FFF2-40B4-BE49-F238E27FC236}">
                <a16:creationId xmlns:a16="http://schemas.microsoft.com/office/drawing/2014/main" id="{E67F9A04-0460-11D9-2838-044C23379C80}"/>
              </a:ext>
            </a:extLst>
          </p:cNvPr>
          <p:cNvCxnSpPr>
            <a:cxnSpLocks/>
          </p:cNvCxnSpPr>
          <p:nvPr/>
        </p:nvCxnSpPr>
        <p:spPr>
          <a:xfrm flipV="1">
            <a:off x="7852672" y="1208646"/>
            <a:ext cx="879499" cy="276498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54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01FD-7E2E-B8DF-31A5-57B121CCB231}"/>
              </a:ext>
            </a:extLst>
          </p:cNvPr>
          <p:cNvSpPr>
            <a:spLocks noGrp="1"/>
          </p:cNvSpPr>
          <p:nvPr>
            <p:ph type="title"/>
          </p:nvPr>
        </p:nvSpPr>
        <p:spPr/>
        <p:txBody>
          <a:bodyPr>
            <a:normAutofit/>
          </a:bodyPr>
          <a:lstStyle/>
          <a:p>
            <a:r>
              <a:rPr lang="en-US" sz="2400" dirty="0"/>
              <a:t>Push completed!</a:t>
            </a:r>
          </a:p>
        </p:txBody>
      </p:sp>
      <p:sp>
        <p:nvSpPr>
          <p:cNvPr id="3" name="Text Placeholder 2">
            <a:extLst>
              <a:ext uri="{FF2B5EF4-FFF2-40B4-BE49-F238E27FC236}">
                <a16:creationId xmlns:a16="http://schemas.microsoft.com/office/drawing/2014/main" id="{CAD35B79-66C4-F16F-1BF6-13F9E1988A20}"/>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77DD3C88-7E30-BD36-5BA4-402B757818B6}"/>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DF4209F-D648-F9B9-F47E-CF36FE06C7B6}"/>
              </a:ext>
            </a:extLst>
          </p:cNvPr>
          <p:cNvSpPr>
            <a:spLocks noGrp="1"/>
          </p:cNvSpPr>
          <p:nvPr>
            <p:ph type="sldNum" idx="12"/>
          </p:nvPr>
        </p:nvSpPr>
        <p:spPr/>
        <p:txBody>
          <a:bodyPr/>
          <a:lstStyle/>
          <a:p>
            <a:fld id="{00000000-1234-1234-1234-123412341234}" type="slidenum">
              <a:rPr lang="en" smtClean="0"/>
              <a:pPr/>
              <a:t>74</a:t>
            </a:fld>
            <a:endParaRPr lang="en" dirty="0"/>
          </a:p>
        </p:txBody>
      </p:sp>
      <p:pic>
        <p:nvPicPr>
          <p:cNvPr id="8" name="Picture 7">
            <a:extLst>
              <a:ext uri="{FF2B5EF4-FFF2-40B4-BE49-F238E27FC236}">
                <a16:creationId xmlns:a16="http://schemas.microsoft.com/office/drawing/2014/main" id="{773CBA4F-365B-35E5-9C04-8B4B713562EC}"/>
              </a:ext>
            </a:extLst>
          </p:cNvPr>
          <p:cNvPicPr>
            <a:picLocks noChangeAspect="1"/>
          </p:cNvPicPr>
          <p:nvPr/>
        </p:nvPicPr>
        <p:blipFill>
          <a:blip r:embed="rId2"/>
          <a:stretch>
            <a:fillRect/>
          </a:stretch>
        </p:blipFill>
        <p:spPr>
          <a:xfrm>
            <a:off x="1212082" y="1179665"/>
            <a:ext cx="7268536" cy="3477914"/>
          </a:xfrm>
          <a:prstGeom prst="rect">
            <a:avLst/>
          </a:prstGeom>
        </p:spPr>
      </p:pic>
    </p:spTree>
    <p:extLst>
      <p:ext uri="{BB962C8B-B14F-4D97-AF65-F5344CB8AC3E}">
        <p14:creationId xmlns:p14="http://schemas.microsoft.com/office/powerpoint/2010/main" val="3255301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41F5180-8C87-9F5E-2440-6DB3DFB6484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2CEB03A-4F8F-CDB4-35EC-EB1532373EB4}"/>
              </a:ext>
            </a:extLst>
          </p:cNvPr>
          <p:cNvSpPr>
            <a:spLocks noGrp="1"/>
          </p:cNvSpPr>
          <p:nvPr>
            <p:ph type="sldNum" idx="12"/>
          </p:nvPr>
        </p:nvSpPr>
        <p:spPr/>
        <p:txBody>
          <a:bodyPr/>
          <a:lstStyle/>
          <a:p>
            <a:fld id="{00000000-1234-1234-1234-123412341234}" type="slidenum">
              <a:rPr lang="en" smtClean="0"/>
              <a:pPr/>
              <a:t>75</a:t>
            </a:fld>
            <a:endParaRPr lang="en" dirty="0"/>
          </a:p>
        </p:txBody>
      </p:sp>
      <p:sp>
        <p:nvSpPr>
          <p:cNvPr id="6" name="Title 1">
            <a:extLst>
              <a:ext uri="{FF2B5EF4-FFF2-40B4-BE49-F238E27FC236}">
                <a16:creationId xmlns:a16="http://schemas.microsoft.com/office/drawing/2014/main" id="{AEBE3C07-EA9F-D32D-A642-F3D00C18DAD1}"/>
              </a:ext>
            </a:extLst>
          </p:cNvPr>
          <p:cNvSpPr txBox="1">
            <a:spLocks/>
          </p:cNvSpPr>
          <p:nvPr/>
        </p:nvSpPr>
        <p:spPr>
          <a:xfrm>
            <a:off x="311700" y="411796"/>
            <a:ext cx="8520600" cy="376961"/>
          </a:xfrm>
          <a:prstGeom prst="rect">
            <a:avLst/>
          </a:prstGeom>
          <a:noFill/>
          <a:ln>
            <a:noFill/>
          </a:ln>
        </p:spPr>
        <p:txBody>
          <a:bodyPr spcFirstLastPara="1" wrap="square" lIns="91425" tIns="91425" rIns="91425" bIns="91425" anchor="t" anchorCtr="0">
            <a:normAutofit fontScale="6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Congratulations! You synced your changes successfully! Let’s go to github.com and view your repository</a:t>
            </a:r>
          </a:p>
        </p:txBody>
      </p:sp>
      <p:pic>
        <p:nvPicPr>
          <p:cNvPr id="3" name="Picture 2">
            <a:extLst>
              <a:ext uri="{FF2B5EF4-FFF2-40B4-BE49-F238E27FC236}">
                <a16:creationId xmlns:a16="http://schemas.microsoft.com/office/drawing/2014/main" id="{E1C78FB2-BD0C-45A7-A436-58CCD5E4CB86}"/>
              </a:ext>
            </a:extLst>
          </p:cNvPr>
          <p:cNvPicPr>
            <a:picLocks noChangeAspect="1"/>
          </p:cNvPicPr>
          <p:nvPr/>
        </p:nvPicPr>
        <p:blipFill>
          <a:blip r:embed="rId2"/>
          <a:stretch>
            <a:fillRect/>
          </a:stretch>
        </p:blipFill>
        <p:spPr>
          <a:xfrm>
            <a:off x="425789" y="1047611"/>
            <a:ext cx="8292421" cy="3583839"/>
          </a:xfrm>
          <a:prstGeom prst="rect">
            <a:avLst/>
          </a:prstGeom>
        </p:spPr>
      </p:pic>
    </p:spTree>
    <p:extLst>
      <p:ext uri="{BB962C8B-B14F-4D97-AF65-F5344CB8AC3E}">
        <p14:creationId xmlns:p14="http://schemas.microsoft.com/office/powerpoint/2010/main" val="33179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FC0F-DDA4-5BA3-DA8C-3C36CDFC20B6}"/>
              </a:ext>
            </a:extLst>
          </p:cNvPr>
          <p:cNvSpPr>
            <a:spLocks noGrp="1"/>
          </p:cNvSpPr>
          <p:nvPr>
            <p:ph type="title"/>
          </p:nvPr>
        </p:nvSpPr>
        <p:spPr/>
        <p:txBody>
          <a:bodyPr>
            <a:normAutofit/>
          </a:bodyPr>
          <a:lstStyle/>
          <a:p>
            <a:r>
              <a:rPr lang="en-US" sz="2400" dirty="0"/>
              <a:t>BES Guide to Reproducible Code</a:t>
            </a:r>
          </a:p>
        </p:txBody>
      </p:sp>
      <p:pic>
        <p:nvPicPr>
          <p:cNvPr id="5" name="Picture 4" descr="Diagram&#10;&#10;Description automatically generated">
            <a:extLst>
              <a:ext uri="{FF2B5EF4-FFF2-40B4-BE49-F238E27FC236}">
                <a16:creationId xmlns:a16="http://schemas.microsoft.com/office/drawing/2014/main" id="{3D2049DD-AC7D-97AE-9EBD-B85E11400789}"/>
              </a:ext>
            </a:extLst>
          </p:cNvPr>
          <p:cNvPicPr>
            <a:picLocks noChangeAspect="1"/>
          </p:cNvPicPr>
          <p:nvPr/>
        </p:nvPicPr>
        <p:blipFill rotWithShape="1">
          <a:blip r:embed="rId2">
            <a:extLst>
              <a:ext uri="{28A0092B-C50C-407E-A947-70E740481C1C}">
                <a14:useLocalDpi xmlns:a14="http://schemas.microsoft.com/office/drawing/2010/main" val="0"/>
              </a:ext>
            </a:extLst>
          </a:blip>
          <a:srcRect b="2043"/>
          <a:stretch/>
        </p:blipFill>
        <p:spPr>
          <a:xfrm>
            <a:off x="1328872" y="1558885"/>
            <a:ext cx="6203453" cy="2817510"/>
          </a:xfrm>
          <a:prstGeom prst="rect">
            <a:avLst/>
          </a:prstGeom>
        </p:spPr>
      </p:pic>
    </p:spTree>
    <p:extLst>
      <p:ext uri="{BB962C8B-B14F-4D97-AF65-F5344CB8AC3E}">
        <p14:creationId xmlns:p14="http://schemas.microsoft.com/office/powerpoint/2010/main" val="2101473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542C-C951-B475-7742-F59D78520CB9}"/>
              </a:ext>
            </a:extLst>
          </p:cNvPr>
          <p:cNvSpPr>
            <a:spLocks noGrp="1"/>
          </p:cNvSpPr>
          <p:nvPr>
            <p:ph type="title"/>
          </p:nvPr>
        </p:nvSpPr>
        <p:spPr/>
        <p:txBody>
          <a:bodyPr>
            <a:normAutofit/>
          </a:bodyPr>
          <a:lstStyle/>
          <a:p>
            <a:r>
              <a:rPr lang="en-US" sz="2400" dirty="0"/>
              <a:t>My go-to series of next steps</a:t>
            </a:r>
          </a:p>
        </p:txBody>
      </p:sp>
      <p:sp>
        <p:nvSpPr>
          <p:cNvPr id="3" name="Text Placeholder 2">
            <a:extLst>
              <a:ext uri="{FF2B5EF4-FFF2-40B4-BE49-F238E27FC236}">
                <a16:creationId xmlns:a16="http://schemas.microsoft.com/office/drawing/2014/main" id="{04A4D666-D6DD-1AB0-370D-A1404468F56A}"/>
              </a:ext>
            </a:extLst>
          </p:cNvPr>
          <p:cNvSpPr>
            <a:spLocks noGrp="1"/>
          </p:cNvSpPr>
          <p:nvPr>
            <p:ph type="body" idx="1"/>
          </p:nvPr>
        </p:nvSpPr>
        <p:spPr/>
        <p:txBody>
          <a:bodyPr/>
          <a:lstStyle/>
          <a:p>
            <a:r>
              <a:rPr lang="en-US" dirty="0"/>
              <a:t>If you haven’t already, </a:t>
            </a:r>
            <a:r>
              <a:rPr lang="en-US" b="1" dirty="0"/>
              <a:t>always stage, commit, and push your .</a:t>
            </a:r>
            <a:r>
              <a:rPr lang="en-US" b="1" dirty="0" err="1"/>
              <a:t>RProj</a:t>
            </a:r>
            <a:r>
              <a:rPr lang="en-US" b="1" dirty="0"/>
              <a:t> and .</a:t>
            </a:r>
            <a:r>
              <a:rPr lang="en-US" b="1" dirty="0" err="1"/>
              <a:t>gitignore</a:t>
            </a:r>
            <a:r>
              <a:rPr lang="en-US" b="1" dirty="0"/>
              <a:t> files </a:t>
            </a:r>
          </a:p>
          <a:p>
            <a:pPr marL="127000" indent="0">
              <a:buNone/>
            </a:pPr>
            <a:endParaRPr lang="en-US" dirty="0"/>
          </a:p>
          <a:p>
            <a:r>
              <a:rPr lang="en-US" dirty="0"/>
              <a:t>Create folder for</a:t>
            </a:r>
          </a:p>
          <a:p>
            <a:pPr lvl="1"/>
            <a:r>
              <a:rPr lang="en-US" dirty="0">
                <a:latin typeface="Gibson" pitchFamily="2" charset="0"/>
                <a:ea typeface="Gibson" pitchFamily="2" charset="0"/>
              </a:rPr>
              <a:t> /data</a:t>
            </a:r>
          </a:p>
          <a:p>
            <a:pPr lvl="1"/>
            <a:r>
              <a:rPr lang="en-US" dirty="0">
                <a:latin typeface="Gibson" pitchFamily="2" charset="0"/>
                <a:ea typeface="Gibson" pitchFamily="2" charset="0"/>
              </a:rPr>
              <a:t>/figs</a:t>
            </a:r>
          </a:p>
          <a:p>
            <a:pPr lvl="1"/>
            <a:r>
              <a:rPr lang="en-US" dirty="0">
                <a:latin typeface="Gibson" pitchFamily="2" charset="0"/>
                <a:ea typeface="Gibson" pitchFamily="2" charset="0"/>
              </a:rPr>
              <a:t>/results</a:t>
            </a:r>
          </a:p>
          <a:p>
            <a:pPr marL="584200" lvl="1" indent="0">
              <a:buNone/>
            </a:pPr>
            <a:endParaRPr lang="en-US" dirty="0">
              <a:latin typeface="Gibson" pitchFamily="2" charset="0"/>
              <a:ea typeface="Gibson" pitchFamily="2" charset="0"/>
            </a:endParaRPr>
          </a:p>
          <a:p>
            <a:r>
              <a:rPr lang="en-US" dirty="0"/>
              <a:t>Edit .</a:t>
            </a:r>
            <a:r>
              <a:rPr lang="en-US" dirty="0" err="1"/>
              <a:t>gitignore</a:t>
            </a:r>
            <a:r>
              <a:rPr lang="en-US" dirty="0"/>
              <a:t> to ensure I don’t upload large files (GitHub </a:t>
            </a:r>
            <a:r>
              <a:rPr lang="en-US" i="1" dirty="0"/>
              <a:t>usually </a:t>
            </a:r>
            <a:r>
              <a:rPr lang="en-US" dirty="0"/>
              <a:t>breaks for files over 100MB)</a:t>
            </a:r>
          </a:p>
        </p:txBody>
      </p:sp>
      <p:sp>
        <p:nvSpPr>
          <p:cNvPr id="4" name="Subtitle 3">
            <a:extLst>
              <a:ext uri="{FF2B5EF4-FFF2-40B4-BE49-F238E27FC236}">
                <a16:creationId xmlns:a16="http://schemas.microsoft.com/office/drawing/2014/main" id="{5BE67214-74AE-F1DF-5AFD-716EDA8F568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70D68DE-A6A0-8EF3-DCE2-56A18664FE22}"/>
              </a:ext>
            </a:extLst>
          </p:cNvPr>
          <p:cNvSpPr>
            <a:spLocks noGrp="1"/>
          </p:cNvSpPr>
          <p:nvPr>
            <p:ph type="sldNum" idx="12"/>
          </p:nvPr>
        </p:nvSpPr>
        <p:spPr/>
        <p:txBody>
          <a:bodyPr/>
          <a:lstStyle/>
          <a:p>
            <a:fld id="{00000000-1234-1234-1234-123412341234}" type="slidenum">
              <a:rPr lang="en" smtClean="0"/>
              <a:pPr/>
              <a:t>77</a:t>
            </a:fld>
            <a:endParaRPr lang="en" dirty="0"/>
          </a:p>
        </p:txBody>
      </p:sp>
    </p:spTree>
    <p:extLst>
      <p:ext uri="{BB962C8B-B14F-4D97-AF65-F5344CB8AC3E}">
        <p14:creationId xmlns:p14="http://schemas.microsoft.com/office/powerpoint/2010/main" val="373157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4A4C-CBE7-3E70-EEDF-3FE462113FD9}"/>
              </a:ext>
            </a:extLst>
          </p:cNvPr>
          <p:cNvSpPr>
            <a:spLocks noGrp="1"/>
          </p:cNvSpPr>
          <p:nvPr>
            <p:ph type="title"/>
          </p:nvPr>
        </p:nvSpPr>
        <p:spPr/>
        <p:txBody>
          <a:bodyPr>
            <a:normAutofit/>
          </a:bodyPr>
          <a:lstStyle/>
          <a:p>
            <a:r>
              <a:rPr lang="en-US" sz="2400" dirty="0"/>
              <a:t>Workshop exercise</a:t>
            </a:r>
          </a:p>
        </p:txBody>
      </p:sp>
      <p:sp>
        <p:nvSpPr>
          <p:cNvPr id="3" name="Text Placeholder 2">
            <a:extLst>
              <a:ext uri="{FF2B5EF4-FFF2-40B4-BE49-F238E27FC236}">
                <a16:creationId xmlns:a16="http://schemas.microsoft.com/office/drawing/2014/main" id="{30A1E55C-B837-766B-7615-D9FE8C18CEA3}"/>
              </a:ext>
            </a:extLst>
          </p:cNvPr>
          <p:cNvSpPr>
            <a:spLocks noGrp="1"/>
          </p:cNvSpPr>
          <p:nvPr>
            <p:ph type="body" idx="1"/>
          </p:nvPr>
        </p:nvSpPr>
        <p:spPr/>
        <p:txBody>
          <a:bodyPr/>
          <a:lstStyle/>
          <a:p>
            <a:r>
              <a:rPr lang="en-US" dirty="0"/>
              <a:t>Go back to RStudio and repeat the steps we learned for the .</a:t>
            </a:r>
            <a:r>
              <a:rPr lang="en-US" dirty="0" err="1"/>
              <a:t>Rproj</a:t>
            </a:r>
            <a:r>
              <a:rPr lang="en-US" dirty="0"/>
              <a:t> file – this is the R Project File</a:t>
            </a:r>
          </a:p>
          <a:p>
            <a:endParaRPr lang="en-US" dirty="0"/>
          </a:p>
          <a:p>
            <a:r>
              <a:rPr lang="en-US" dirty="0"/>
              <a:t>How do we do this? </a:t>
            </a:r>
          </a:p>
          <a:p>
            <a:endParaRPr lang="en-US" dirty="0"/>
          </a:p>
          <a:p>
            <a:pPr marL="127000" indent="0">
              <a:buNone/>
            </a:pPr>
            <a:endParaRPr lang="en-US" dirty="0"/>
          </a:p>
        </p:txBody>
      </p:sp>
      <p:sp>
        <p:nvSpPr>
          <p:cNvPr id="4" name="Subtitle 3">
            <a:extLst>
              <a:ext uri="{FF2B5EF4-FFF2-40B4-BE49-F238E27FC236}">
                <a16:creationId xmlns:a16="http://schemas.microsoft.com/office/drawing/2014/main" id="{07841C5F-5F8F-22C2-756C-8F0E8A8F108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FB7A2BE0-57A1-116E-B644-C83590D05658}"/>
              </a:ext>
            </a:extLst>
          </p:cNvPr>
          <p:cNvSpPr>
            <a:spLocks noGrp="1"/>
          </p:cNvSpPr>
          <p:nvPr>
            <p:ph type="sldNum" idx="12"/>
          </p:nvPr>
        </p:nvSpPr>
        <p:spPr/>
        <p:txBody>
          <a:bodyPr/>
          <a:lstStyle/>
          <a:p>
            <a:fld id="{00000000-1234-1234-1234-123412341234}" type="slidenum">
              <a:rPr lang="en" smtClean="0"/>
              <a:pPr/>
              <a:t>78</a:t>
            </a:fld>
            <a:endParaRPr lang="en" dirty="0"/>
          </a:p>
        </p:txBody>
      </p:sp>
      <p:pic>
        <p:nvPicPr>
          <p:cNvPr id="6" name="Picture 2">
            <a:extLst>
              <a:ext uri="{FF2B5EF4-FFF2-40B4-BE49-F238E27FC236}">
                <a16:creationId xmlns:a16="http://schemas.microsoft.com/office/drawing/2014/main" id="{E749156C-0674-8A96-5F65-E030910B8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75" y="2932973"/>
            <a:ext cx="836295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30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DB69-12F7-11D0-F418-6EADFB84F9AA}"/>
              </a:ext>
            </a:extLst>
          </p:cNvPr>
          <p:cNvSpPr>
            <a:spLocks noGrp="1"/>
          </p:cNvSpPr>
          <p:nvPr>
            <p:ph type="title"/>
          </p:nvPr>
        </p:nvSpPr>
        <p:spPr>
          <a:xfrm>
            <a:off x="37350" y="209705"/>
            <a:ext cx="8520600" cy="572700"/>
          </a:xfrm>
        </p:spPr>
        <p:txBody>
          <a:bodyPr>
            <a:normAutofit/>
          </a:bodyPr>
          <a:lstStyle/>
          <a:p>
            <a:r>
              <a:rPr lang="en-US" sz="2400" dirty="0"/>
              <a:t>Pull </a:t>
            </a:r>
            <a:r>
              <a:rPr lang="en-US" sz="2400" dirty="0">
                <a:sym typeface="Wingdings" panose="05000000000000000000" pitchFamily="2" charset="2"/>
              </a:rPr>
              <a:t> Stage  Commit  Push</a:t>
            </a:r>
            <a:endParaRPr lang="en-US" sz="2400" dirty="0"/>
          </a:p>
        </p:txBody>
      </p:sp>
      <p:sp>
        <p:nvSpPr>
          <p:cNvPr id="4" name="Subtitle 3">
            <a:extLst>
              <a:ext uri="{FF2B5EF4-FFF2-40B4-BE49-F238E27FC236}">
                <a16:creationId xmlns:a16="http://schemas.microsoft.com/office/drawing/2014/main" id="{449C630A-82B1-A459-ACEA-37CC5066397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204C1235-D971-EEFA-3A97-2F4B0301BDAA}"/>
              </a:ext>
            </a:extLst>
          </p:cNvPr>
          <p:cNvSpPr>
            <a:spLocks noGrp="1"/>
          </p:cNvSpPr>
          <p:nvPr>
            <p:ph type="sldNum" idx="12"/>
          </p:nvPr>
        </p:nvSpPr>
        <p:spPr/>
        <p:txBody>
          <a:bodyPr/>
          <a:lstStyle/>
          <a:p>
            <a:fld id="{00000000-1234-1234-1234-123412341234}" type="slidenum">
              <a:rPr lang="en" smtClean="0"/>
              <a:pPr/>
              <a:t>79</a:t>
            </a:fld>
            <a:endParaRPr lang="en" dirty="0"/>
          </a:p>
        </p:txBody>
      </p:sp>
      <p:pic>
        <p:nvPicPr>
          <p:cNvPr id="12" name="Picture 11">
            <a:extLst>
              <a:ext uri="{FF2B5EF4-FFF2-40B4-BE49-F238E27FC236}">
                <a16:creationId xmlns:a16="http://schemas.microsoft.com/office/drawing/2014/main" id="{FC753219-82C8-04E1-9F1B-091098A87F28}"/>
              </a:ext>
            </a:extLst>
          </p:cNvPr>
          <p:cNvPicPr>
            <a:picLocks noChangeAspect="1"/>
          </p:cNvPicPr>
          <p:nvPr/>
        </p:nvPicPr>
        <p:blipFill>
          <a:blip r:embed="rId2"/>
          <a:stretch>
            <a:fillRect/>
          </a:stretch>
        </p:blipFill>
        <p:spPr>
          <a:xfrm>
            <a:off x="156000" y="876660"/>
            <a:ext cx="3348874" cy="1879835"/>
          </a:xfrm>
          <a:prstGeom prst="rect">
            <a:avLst/>
          </a:prstGeom>
        </p:spPr>
      </p:pic>
      <p:sp>
        <p:nvSpPr>
          <p:cNvPr id="13" name="Rectangle 12">
            <a:extLst>
              <a:ext uri="{FF2B5EF4-FFF2-40B4-BE49-F238E27FC236}">
                <a16:creationId xmlns:a16="http://schemas.microsoft.com/office/drawing/2014/main" id="{19FFFFD3-C4AA-E14C-F016-7CB2137CEA2E}"/>
              </a:ext>
            </a:extLst>
          </p:cNvPr>
          <p:cNvSpPr/>
          <p:nvPr/>
        </p:nvSpPr>
        <p:spPr>
          <a:xfrm>
            <a:off x="1033046" y="1168770"/>
            <a:ext cx="544452" cy="25983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11BA5-A923-3D6B-9EBC-80629B9EF113}"/>
              </a:ext>
            </a:extLst>
          </p:cNvPr>
          <p:cNvPicPr>
            <a:picLocks noChangeAspect="1"/>
          </p:cNvPicPr>
          <p:nvPr/>
        </p:nvPicPr>
        <p:blipFill>
          <a:blip r:embed="rId3"/>
          <a:stretch>
            <a:fillRect/>
          </a:stretch>
        </p:blipFill>
        <p:spPr>
          <a:xfrm>
            <a:off x="101300" y="1921402"/>
            <a:ext cx="3458274" cy="1526898"/>
          </a:xfrm>
          <a:prstGeom prst="rect">
            <a:avLst/>
          </a:prstGeom>
          <a:ln w="19050">
            <a:solidFill>
              <a:schemeClr val="tx1"/>
            </a:solidFill>
          </a:ln>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9591E15F-768B-69E8-8E06-EA9B4F5E1424}"/>
              </a:ext>
            </a:extLst>
          </p:cNvPr>
          <p:cNvPicPr>
            <a:picLocks noChangeAspect="1"/>
          </p:cNvPicPr>
          <p:nvPr/>
        </p:nvPicPr>
        <p:blipFill>
          <a:blip r:embed="rId4"/>
          <a:stretch>
            <a:fillRect/>
          </a:stretch>
        </p:blipFill>
        <p:spPr>
          <a:xfrm>
            <a:off x="37350" y="3181271"/>
            <a:ext cx="3704012" cy="1706895"/>
          </a:xfrm>
          <a:prstGeom prst="rect">
            <a:avLst/>
          </a:prstGeom>
        </p:spPr>
      </p:pic>
      <p:sp>
        <p:nvSpPr>
          <p:cNvPr id="17" name="Rectangle 16">
            <a:extLst>
              <a:ext uri="{FF2B5EF4-FFF2-40B4-BE49-F238E27FC236}">
                <a16:creationId xmlns:a16="http://schemas.microsoft.com/office/drawing/2014/main" id="{4CD92AFC-C038-20B6-56AD-02D7E29E78DC}"/>
              </a:ext>
            </a:extLst>
          </p:cNvPr>
          <p:cNvSpPr/>
          <p:nvPr/>
        </p:nvSpPr>
        <p:spPr>
          <a:xfrm>
            <a:off x="97569" y="3636660"/>
            <a:ext cx="335200" cy="25488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C9FFCAB-8872-14B9-CB99-7B4DA12B2F1A}"/>
              </a:ext>
            </a:extLst>
          </p:cNvPr>
          <p:cNvPicPr>
            <a:picLocks noChangeAspect="1"/>
          </p:cNvPicPr>
          <p:nvPr/>
        </p:nvPicPr>
        <p:blipFill>
          <a:blip r:embed="rId4"/>
          <a:stretch>
            <a:fillRect/>
          </a:stretch>
        </p:blipFill>
        <p:spPr>
          <a:xfrm>
            <a:off x="4955908" y="169761"/>
            <a:ext cx="3993942" cy="1840502"/>
          </a:xfrm>
          <a:prstGeom prst="rect">
            <a:avLst/>
          </a:prstGeom>
        </p:spPr>
      </p:pic>
      <p:sp>
        <p:nvSpPr>
          <p:cNvPr id="21" name="Rectangle 20">
            <a:extLst>
              <a:ext uri="{FF2B5EF4-FFF2-40B4-BE49-F238E27FC236}">
                <a16:creationId xmlns:a16="http://schemas.microsoft.com/office/drawing/2014/main" id="{DCCE4F6F-9058-0D5E-40E5-902DCBD41310}"/>
              </a:ext>
            </a:extLst>
          </p:cNvPr>
          <p:cNvSpPr/>
          <p:nvPr/>
        </p:nvSpPr>
        <p:spPr>
          <a:xfrm>
            <a:off x="5450182" y="319740"/>
            <a:ext cx="601609" cy="25488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AE8115BE-5109-6446-7FC6-3DA0C8B6D3C2}"/>
              </a:ext>
            </a:extLst>
          </p:cNvPr>
          <p:cNvPicPr>
            <a:picLocks noChangeAspect="1"/>
          </p:cNvPicPr>
          <p:nvPr/>
        </p:nvPicPr>
        <p:blipFill>
          <a:blip r:embed="rId5"/>
          <a:stretch>
            <a:fillRect/>
          </a:stretch>
        </p:blipFill>
        <p:spPr>
          <a:xfrm>
            <a:off x="4987407" y="963093"/>
            <a:ext cx="3930944" cy="3217314"/>
          </a:xfrm>
          <a:prstGeom prst="rect">
            <a:avLst/>
          </a:prstGeom>
        </p:spPr>
      </p:pic>
      <p:sp>
        <p:nvSpPr>
          <p:cNvPr id="23" name="Rectangle 22">
            <a:extLst>
              <a:ext uri="{FF2B5EF4-FFF2-40B4-BE49-F238E27FC236}">
                <a16:creationId xmlns:a16="http://schemas.microsoft.com/office/drawing/2014/main" id="{93BC0E00-A654-638B-4639-251F6B438E1C}"/>
              </a:ext>
            </a:extLst>
          </p:cNvPr>
          <p:cNvSpPr/>
          <p:nvPr/>
        </p:nvSpPr>
        <p:spPr>
          <a:xfrm>
            <a:off x="6517013" y="1229643"/>
            <a:ext cx="1419421" cy="37037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E33C8A-1C11-6093-E91E-97191245D246}"/>
              </a:ext>
            </a:extLst>
          </p:cNvPr>
          <p:cNvSpPr/>
          <p:nvPr/>
        </p:nvSpPr>
        <p:spPr>
          <a:xfrm>
            <a:off x="8332491" y="2238604"/>
            <a:ext cx="601609" cy="25488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C46AE62-284F-058E-523E-1FA3BDBA380E}"/>
              </a:ext>
            </a:extLst>
          </p:cNvPr>
          <p:cNvPicPr>
            <a:picLocks noChangeAspect="1"/>
          </p:cNvPicPr>
          <p:nvPr/>
        </p:nvPicPr>
        <p:blipFill>
          <a:blip r:embed="rId6"/>
          <a:stretch>
            <a:fillRect/>
          </a:stretch>
        </p:blipFill>
        <p:spPr>
          <a:xfrm>
            <a:off x="4629138" y="3020125"/>
            <a:ext cx="4375412" cy="1807235"/>
          </a:xfrm>
          <a:prstGeom prst="rect">
            <a:avLst/>
          </a:prstGeom>
        </p:spPr>
      </p:pic>
      <p:sp>
        <p:nvSpPr>
          <p:cNvPr id="27" name="Rectangle 26">
            <a:extLst>
              <a:ext uri="{FF2B5EF4-FFF2-40B4-BE49-F238E27FC236}">
                <a16:creationId xmlns:a16="http://schemas.microsoft.com/office/drawing/2014/main" id="{CF8D1D6E-50FE-9712-5D61-565AF2D090D4}"/>
              </a:ext>
            </a:extLst>
          </p:cNvPr>
          <p:cNvSpPr/>
          <p:nvPr/>
        </p:nvSpPr>
        <p:spPr>
          <a:xfrm>
            <a:off x="8557950" y="3120128"/>
            <a:ext cx="529054" cy="29413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7002261-34FF-4244-D1BA-A757EADCF91B}"/>
              </a:ext>
            </a:extLst>
          </p:cNvPr>
          <p:cNvPicPr>
            <a:picLocks noChangeAspect="1"/>
          </p:cNvPicPr>
          <p:nvPr/>
        </p:nvPicPr>
        <p:blipFill>
          <a:blip r:embed="rId7"/>
          <a:stretch>
            <a:fillRect/>
          </a:stretch>
        </p:blipFill>
        <p:spPr>
          <a:xfrm>
            <a:off x="1197740" y="1349136"/>
            <a:ext cx="6841336" cy="2587841"/>
          </a:xfrm>
          <a:prstGeom prst="rect">
            <a:avLst/>
          </a:prstGeom>
          <a:ln w="38100">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647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1" grpId="0" animBg="1"/>
      <p:bldP spid="23" grpId="0" animBg="1"/>
      <p:bldP spid="24"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a:extLst>
            <a:ext uri="{FF2B5EF4-FFF2-40B4-BE49-F238E27FC236}">
              <a16:creationId xmlns:a16="http://schemas.microsoft.com/office/drawing/2014/main" id="{4306C580-9A59-5C66-1587-E8DD30B99E58}"/>
            </a:ext>
          </a:extLst>
        </p:cNvPr>
        <p:cNvGrpSpPr/>
        <p:nvPr/>
      </p:nvGrpSpPr>
      <p:grpSpPr>
        <a:xfrm>
          <a:off x="0" y="0"/>
          <a:ext cx="0" cy="0"/>
          <a:chOff x="0" y="0"/>
          <a:chExt cx="0" cy="0"/>
        </a:xfrm>
      </p:grpSpPr>
      <p:sp>
        <p:nvSpPr>
          <p:cNvPr id="129" name="Google Shape;129;p26">
            <a:extLst>
              <a:ext uri="{FF2B5EF4-FFF2-40B4-BE49-F238E27FC236}">
                <a16:creationId xmlns:a16="http://schemas.microsoft.com/office/drawing/2014/main" id="{89980684-907C-8E60-CF8A-2E87856E2DFC}"/>
              </a:ext>
            </a:extLst>
          </p:cNvPr>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What is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0" name="Google Shape;130;p26">
            <a:extLst>
              <a:ext uri="{FF2B5EF4-FFF2-40B4-BE49-F238E27FC236}">
                <a16:creationId xmlns:a16="http://schemas.microsoft.com/office/drawing/2014/main" id="{F7577FC4-A7F9-673B-D85C-30DD98B6DA20}"/>
              </a:ext>
            </a:extLst>
          </p:cNvPr>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dk1"/>
                </a:solidFill>
                <a:latin typeface="Gibson" pitchFamily="2" charset="0"/>
                <a:ea typeface="Gibson" pitchFamily="2" charset="0"/>
                <a:cs typeface="DM Sans Light"/>
                <a:sym typeface="DM Sans Light"/>
              </a:rPr>
              <a:t>Data &amp; code reproducibility</a:t>
            </a:r>
            <a:endParaRPr sz="2200" dirty="0">
              <a:solidFill>
                <a:srgbClr val="2E261F"/>
              </a:solidFill>
              <a:latin typeface="Gibson" pitchFamily="2" charset="0"/>
              <a:ea typeface="Gibson" pitchFamily="2" charset="0"/>
              <a:cs typeface="DM Sans Light"/>
              <a:sym typeface="DM Sans Light"/>
            </a:endParaRPr>
          </a:p>
        </p:txBody>
      </p:sp>
      <p:sp>
        <p:nvSpPr>
          <p:cNvPr id="131" name="Google Shape;131;p26">
            <a:extLst>
              <a:ext uri="{FF2B5EF4-FFF2-40B4-BE49-F238E27FC236}">
                <a16:creationId xmlns:a16="http://schemas.microsoft.com/office/drawing/2014/main" id="{950A7E30-3610-1F6F-950A-31ACB04B3C1F}"/>
              </a:ext>
            </a:extLst>
          </p:cNvPr>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bg1">
                    <a:lumMod val="65000"/>
                  </a:schemeClr>
                </a:solidFill>
                <a:latin typeface="Gibson" pitchFamily="2" charset="0"/>
                <a:ea typeface="Gibson" pitchFamily="2" charset="0"/>
                <a:cs typeface="DM Sans Light"/>
                <a:sym typeface="DM Sans Light"/>
              </a:rPr>
              <a:t>Git &amp; version control</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2" name="Google Shape;132;p26">
            <a:extLst>
              <a:ext uri="{FF2B5EF4-FFF2-40B4-BE49-F238E27FC236}">
                <a16:creationId xmlns:a16="http://schemas.microsoft.com/office/drawing/2014/main" id="{B06A150A-7739-F005-9D16-AE50D826103A}"/>
              </a:ext>
            </a:extLst>
          </p:cNvPr>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rgbClr val="2E261F"/>
                </a:solidFill>
                <a:latin typeface="Gibson" pitchFamily="2" charset="0"/>
                <a:ea typeface="Gibson" pitchFamily="2" charset="0"/>
                <a:cs typeface="DM Sans"/>
                <a:sym typeface="DM Sans"/>
              </a:rPr>
              <a:t>02</a:t>
            </a:r>
            <a:endParaRPr sz="1600" dirty="0">
              <a:solidFill>
                <a:srgbClr val="2E261F"/>
              </a:solidFill>
              <a:latin typeface="Gibson" pitchFamily="2" charset="0"/>
              <a:ea typeface="Gibson" pitchFamily="2" charset="0"/>
              <a:cs typeface="DM Sans"/>
              <a:sym typeface="DM Sans"/>
            </a:endParaRPr>
          </a:p>
        </p:txBody>
      </p:sp>
      <p:sp>
        <p:nvSpPr>
          <p:cNvPr id="133" name="Google Shape;133;p26">
            <a:extLst>
              <a:ext uri="{FF2B5EF4-FFF2-40B4-BE49-F238E27FC236}">
                <a16:creationId xmlns:a16="http://schemas.microsoft.com/office/drawing/2014/main" id="{66359D91-1A0D-0A31-08E2-B6CFEF62720C}"/>
              </a:ext>
            </a:extLst>
          </p:cNvPr>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chemeClr val="bg1">
                    <a:lumMod val="65000"/>
                  </a:schemeClr>
                </a:solidFill>
                <a:latin typeface="Gibson" pitchFamily="2" charset="0"/>
                <a:ea typeface="Gibson" pitchFamily="2" charset="0"/>
                <a:cs typeface="DM Sans"/>
                <a:sym typeface="DM Sans"/>
              </a:rPr>
              <a:t>01</a:t>
            </a:r>
            <a:endParaRPr sz="3000" dirty="0">
              <a:solidFill>
                <a:schemeClr val="bg1">
                  <a:lumMod val="65000"/>
                </a:schemeClr>
              </a:solidFill>
              <a:latin typeface="Gibson" pitchFamily="2" charset="0"/>
              <a:ea typeface="Gibson" pitchFamily="2" charset="0"/>
              <a:cs typeface="DM Sans"/>
              <a:sym typeface="DM Sans"/>
            </a:endParaRPr>
          </a:p>
        </p:txBody>
      </p:sp>
      <p:sp>
        <p:nvSpPr>
          <p:cNvPr id="134" name="Google Shape;134;p26">
            <a:extLst>
              <a:ext uri="{FF2B5EF4-FFF2-40B4-BE49-F238E27FC236}">
                <a16:creationId xmlns:a16="http://schemas.microsoft.com/office/drawing/2014/main" id="{DEFA3933-7FA1-3652-A6F4-D4D2BA345789}"/>
              </a:ext>
            </a:extLst>
          </p:cNvPr>
          <p:cNvSpPr txBox="1"/>
          <p:nvPr/>
        </p:nvSpPr>
        <p:spPr>
          <a:xfrm>
            <a:off x="2895100"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03</a:t>
            </a:r>
            <a:endParaRPr sz="1600" dirty="0">
              <a:solidFill>
                <a:schemeClr val="bg1">
                  <a:lumMod val="65000"/>
                </a:schemeClr>
              </a:solidFill>
              <a:latin typeface="Gibson" pitchFamily="2" charset="0"/>
              <a:ea typeface="Gibson" pitchFamily="2" charset="0"/>
              <a:cs typeface="DM Sans"/>
              <a:sym typeface="DM Sans"/>
            </a:endParaRPr>
          </a:p>
        </p:txBody>
      </p:sp>
      <p:cxnSp>
        <p:nvCxnSpPr>
          <p:cNvPr id="135" name="Google Shape;135;p26">
            <a:extLst>
              <a:ext uri="{FF2B5EF4-FFF2-40B4-BE49-F238E27FC236}">
                <a16:creationId xmlns:a16="http://schemas.microsoft.com/office/drawing/2014/main" id="{937AF489-2D15-DDB8-5AFF-E144E7152419}"/>
              </a:ext>
            </a:extLst>
          </p:cNvPr>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a:extLst>
              <a:ext uri="{FF2B5EF4-FFF2-40B4-BE49-F238E27FC236}">
                <a16:creationId xmlns:a16="http://schemas.microsoft.com/office/drawing/2014/main" id="{50396C57-23C9-85C1-0C30-D20B1AA7009C}"/>
              </a:ext>
            </a:extLst>
          </p:cNvPr>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a:extLst>
              <a:ext uri="{FF2B5EF4-FFF2-40B4-BE49-F238E27FC236}">
                <a16:creationId xmlns:a16="http://schemas.microsoft.com/office/drawing/2014/main" id="{8757D2AE-B327-C308-EA73-A8DBFCF26958}"/>
              </a:ext>
            </a:extLst>
          </p:cNvPr>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04</a:t>
            </a:r>
            <a:endParaRPr sz="1600" dirty="0">
              <a:solidFill>
                <a:schemeClr val="bg1">
                  <a:lumMod val="65000"/>
                </a:schemeClr>
              </a:solidFill>
              <a:latin typeface="Gibson" pitchFamily="2" charset="0"/>
              <a:ea typeface="Gibson" pitchFamily="2" charset="0"/>
              <a:cs typeface="DM Sans"/>
              <a:sym typeface="DM Sans"/>
            </a:endParaRPr>
          </a:p>
        </p:txBody>
      </p:sp>
      <p:cxnSp>
        <p:nvCxnSpPr>
          <p:cNvPr id="138" name="Google Shape;138;p26">
            <a:extLst>
              <a:ext uri="{FF2B5EF4-FFF2-40B4-BE49-F238E27FC236}">
                <a16:creationId xmlns:a16="http://schemas.microsoft.com/office/drawing/2014/main" id="{178C893E-0503-B697-A9A7-9232FC210B60}"/>
              </a:ext>
            </a:extLst>
          </p:cNvPr>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a:extLst>
              <a:ext uri="{FF2B5EF4-FFF2-40B4-BE49-F238E27FC236}">
                <a16:creationId xmlns:a16="http://schemas.microsoft.com/office/drawing/2014/main" id="{EE6C2910-1C06-BE7E-400A-188238D78596}"/>
              </a:ext>
            </a:extLst>
          </p:cNvPr>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Hands on: GitHub + R</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2" name="Google Shape;128;p26">
            <a:extLst>
              <a:ext uri="{FF2B5EF4-FFF2-40B4-BE49-F238E27FC236}">
                <a16:creationId xmlns:a16="http://schemas.microsoft.com/office/drawing/2014/main" id="{EDCDD249-B083-E29E-E911-D21E93FE57A1}"/>
              </a:ext>
            </a:extLst>
          </p:cNvPr>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Tree>
    <p:extLst>
      <p:ext uri="{BB962C8B-B14F-4D97-AF65-F5344CB8AC3E}">
        <p14:creationId xmlns:p14="http://schemas.microsoft.com/office/powerpoint/2010/main" val="24233400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595B-E7FA-8257-490C-D82A7D19EF94}"/>
              </a:ext>
            </a:extLst>
          </p:cNvPr>
          <p:cNvSpPr>
            <a:spLocks noGrp="1"/>
          </p:cNvSpPr>
          <p:nvPr>
            <p:ph type="title"/>
          </p:nvPr>
        </p:nvSpPr>
        <p:spPr/>
        <p:txBody>
          <a:bodyPr>
            <a:normAutofit/>
          </a:bodyPr>
          <a:lstStyle/>
          <a:p>
            <a:r>
              <a:rPr lang="en-US" sz="2400" dirty="0"/>
              <a:t>Pair up in two’s and explore!</a:t>
            </a:r>
          </a:p>
        </p:txBody>
      </p:sp>
      <p:sp>
        <p:nvSpPr>
          <p:cNvPr id="3" name="Text Placeholder 2">
            <a:extLst>
              <a:ext uri="{FF2B5EF4-FFF2-40B4-BE49-F238E27FC236}">
                <a16:creationId xmlns:a16="http://schemas.microsoft.com/office/drawing/2014/main" id="{2A57DA0F-2190-B209-A851-28912B556967}"/>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E4E4367B-D40D-9F59-3BC6-BB024BD4C15A}"/>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2E35A6C-7756-D2DA-0B4B-4AEC748C7830}"/>
              </a:ext>
            </a:extLst>
          </p:cNvPr>
          <p:cNvSpPr>
            <a:spLocks noGrp="1"/>
          </p:cNvSpPr>
          <p:nvPr>
            <p:ph type="sldNum" idx="12"/>
          </p:nvPr>
        </p:nvSpPr>
        <p:spPr/>
        <p:txBody>
          <a:bodyPr/>
          <a:lstStyle/>
          <a:p>
            <a:fld id="{00000000-1234-1234-1234-123412341234}" type="slidenum">
              <a:rPr lang="en" smtClean="0"/>
              <a:pPr/>
              <a:t>80</a:t>
            </a:fld>
            <a:endParaRPr lang="en" dirty="0"/>
          </a:p>
        </p:txBody>
      </p:sp>
      <p:pic>
        <p:nvPicPr>
          <p:cNvPr id="22530" name="Picture 2" descr="Push To 2 Different GitHub Repositories at Once (2024) | Push to GitHub">
            <a:extLst>
              <a:ext uri="{FF2B5EF4-FFF2-40B4-BE49-F238E27FC236}">
                <a16:creationId xmlns:a16="http://schemas.microsoft.com/office/drawing/2014/main" id="{8C9D4D57-9E4F-7880-EDCF-C2190E4A6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712" y="1362471"/>
            <a:ext cx="5495925" cy="3092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380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75F1-2EF1-8A7D-CC55-67F2270B5D0D}"/>
              </a:ext>
            </a:extLst>
          </p:cNvPr>
          <p:cNvSpPr>
            <a:spLocks noGrp="1"/>
          </p:cNvSpPr>
          <p:nvPr>
            <p:ph type="title"/>
          </p:nvPr>
        </p:nvSpPr>
        <p:spPr>
          <a:xfrm>
            <a:off x="311700" y="314513"/>
            <a:ext cx="8520600" cy="572700"/>
          </a:xfrm>
        </p:spPr>
        <p:txBody>
          <a:bodyPr>
            <a:normAutofit/>
          </a:bodyPr>
          <a:lstStyle/>
          <a:p>
            <a:r>
              <a:rPr lang="en-US" sz="2400" dirty="0"/>
              <a:t>Partner 1 provide collaborator access to Partner 2</a:t>
            </a:r>
          </a:p>
        </p:txBody>
      </p:sp>
      <p:sp>
        <p:nvSpPr>
          <p:cNvPr id="4" name="Subtitle 3">
            <a:extLst>
              <a:ext uri="{FF2B5EF4-FFF2-40B4-BE49-F238E27FC236}">
                <a16:creationId xmlns:a16="http://schemas.microsoft.com/office/drawing/2014/main" id="{7B822DCE-EDEA-CC6C-D4D3-184962DF57C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2F7F4EAA-3044-7489-15AC-F00138ED511C}"/>
              </a:ext>
            </a:extLst>
          </p:cNvPr>
          <p:cNvSpPr>
            <a:spLocks noGrp="1"/>
          </p:cNvSpPr>
          <p:nvPr>
            <p:ph type="sldNum" idx="12"/>
          </p:nvPr>
        </p:nvSpPr>
        <p:spPr/>
        <p:txBody>
          <a:bodyPr/>
          <a:lstStyle/>
          <a:p>
            <a:fld id="{00000000-1234-1234-1234-123412341234}" type="slidenum">
              <a:rPr lang="en" smtClean="0"/>
              <a:pPr/>
              <a:t>81</a:t>
            </a:fld>
            <a:endParaRPr lang="en" dirty="0"/>
          </a:p>
        </p:txBody>
      </p:sp>
      <p:pic>
        <p:nvPicPr>
          <p:cNvPr id="11" name="Picture 10">
            <a:extLst>
              <a:ext uri="{FF2B5EF4-FFF2-40B4-BE49-F238E27FC236}">
                <a16:creationId xmlns:a16="http://schemas.microsoft.com/office/drawing/2014/main" id="{B739E215-AECE-493C-A686-85203D9B6743}"/>
              </a:ext>
            </a:extLst>
          </p:cNvPr>
          <p:cNvPicPr>
            <a:picLocks noChangeAspect="1"/>
          </p:cNvPicPr>
          <p:nvPr/>
        </p:nvPicPr>
        <p:blipFill>
          <a:blip r:embed="rId2"/>
          <a:stretch>
            <a:fillRect/>
          </a:stretch>
        </p:blipFill>
        <p:spPr>
          <a:xfrm>
            <a:off x="928686" y="1151537"/>
            <a:ext cx="6518818" cy="3882043"/>
          </a:xfrm>
          <a:prstGeom prst="rect">
            <a:avLst/>
          </a:prstGeom>
        </p:spPr>
      </p:pic>
      <p:sp>
        <p:nvSpPr>
          <p:cNvPr id="12" name="Rectangle 11">
            <a:extLst>
              <a:ext uri="{FF2B5EF4-FFF2-40B4-BE49-F238E27FC236}">
                <a16:creationId xmlns:a16="http://schemas.microsoft.com/office/drawing/2014/main" id="{3AE3C5F1-D1EF-C88A-3004-E835F77A8FF7}"/>
              </a:ext>
            </a:extLst>
          </p:cNvPr>
          <p:cNvSpPr/>
          <p:nvPr/>
        </p:nvSpPr>
        <p:spPr>
          <a:xfrm>
            <a:off x="3850481" y="1335880"/>
            <a:ext cx="535781" cy="20459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445BAF-2612-D508-5E96-7291F20B1755}"/>
              </a:ext>
            </a:extLst>
          </p:cNvPr>
          <p:cNvSpPr/>
          <p:nvPr/>
        </p:nvSpPr>
        <p:spPr>
          <a:xfrm>
            <a:off x="2045493" y="1952623"/>
            <a:ext cx="535781" cy="20459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BC1173-E9A5-9382-2099-B0D5F026A92D}"/>
              </a:ext>
            </a:extLst>
          </p:cNvPr>
          <p:cNvSpPr/>
          <p:nvPr/>
        </p:nvSpPr>
        <p:spPr>
          <a:xfrm>
            <a:off x="4846350" y="3929063"/>
            <a:ext cx="535781" cy="26749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53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1F2B-E60C-1A4C-D06B-012988FD7699}"/>
              </a:ext>
            </a:extLst>
          </p:cNvPr>
          <p:cNvSpPr>
            <a:spLocks noGrp="1"/>
          </p:cNvSpPr>
          <p:nvPr>
            <p:ph type="title"/>
          </p:nvPr>
        </p:nvSpPr>
        <p:spPr>
          <a:xfrm>
            <a:off x="311700" y="339443"/>
            <a:ext cx="8520600" cy="572700"/>
          </a:xfrm>
        </p:spPr>
        <p:txBody>
          <a:bodyPr>
            <a:normAutofit/>
          </a:bodyPr>
          <a:lstStyle/>
          <a:p>
            <a:r>
              <a:rPr lang="en-US" sz="2400" dirty="0"/>
              <a:t>Partner 2 (check your email)</a:t>
            </a:r>
          </a:p>
        </p:txBody>
      </p:sp>
      <p:sp>
        <p:nvSpPr>
          <p:cNvPr id="3" name="Text Placeholder 2">
            <a:extLst>
              <a:ext uri="{FF2B5EF4-FFF2-40B4-BE49-F238E27FC236}">
                <a16:creationId xmlns:a16="http://schemas.microsoft.com/office/drawing/2014/main" id="{825D48EC-296A-7326-2DF7-314F3480F58E}"/>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55682BDE-64F0-1607-44C5-97045DB34EB6}"/>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A71F9D8-448A-C057-187C-A00894756C5C}"/>
              </a:ext>
            </a:extLst>
          </p:cNvPr>
          <p:cNvSpPr>
            <a:spLocks noGrp="1"/>
          </p:cNvSpPr>
          <p:nvPr>
            <p:ph type="sldNum" idx="12"/>
          </p:nvPr>
        </p:nvSpPr>
        <p:spPr/>
        <p:txBody>
          <a:bodyPr/>
          <a:lstStyle/>
          <a:p>
            <a:fld id="{00000000-1234-1234-1234-123412341234}" type="slidenum">
              <a:rPr lang="en" smtClean="0"/>
              <a:pPr/>
              <a:t>82</a:t>
            </a:fld>
            <a:endParaRPr lang="en" dirty="0"/>
          </a:p>
        </p:txBody>
      </p:sp>
      <p:pic>
        <p:nvPicPr>
          <p:cNvPr id="7" name="Picture 6">
            <a:extLst>
              <a:ext uri="{FF2B5EF4-FFF2-40B4-BE49-F238E27FC236}">
                <a16:creationId xmlns:a16="http://schemas.microsoft.com/office/drawing/2014/main" id="{3D5257C7-51E4-D10A-3653-E4B2B4F80A15}"/>
              </a:ext>
            </a:extLst>
          </p:cNvPr>
          <p:cNvPicPr>
            <a:picLocks noChangeAspect="1"/>
          </p:cNvPicPr>
          <p:nvPr/>
        </p:nvPicPr>
        <p:blipFill>
          <a:blip r:embed="rId2"/>
          <a:stretch>
            <a:fillRect/>
          </a:stretch>
        </p:blipFill>
        <p:spPr>
          <a:xfrm>
            <a:off x="650725" y="1089551"/>
            <a:ext cx="7400925" cy="3710124"/>
          </a:xfrm>
          <a:prstGeom prst="rect">
            <a:avLst/>
          </a:prstGeom>
        </p:spPr>
      </p:pic>
    </p:spTree>
    <p:extLst>
      <p:ext uri="{BB962C8B-B14F-4D97-AF65-F5344CB8AC3E}">
        <p14:creationId xmlns:p14="http://schemas.microsoft.com/office/powerpoint/2010/main" val="95804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88CB-4BE5-0E3A-8C83-4CC4DE5FB0C2}"/>
              </a:ext>
            </a:extLst>
          </p:cNvPr>
          <p:cNvSpPr>
            <a:spLocks noGrp="1"/>
          </p:cNvSpPr>
          <p:nvPr>
            <p:ph type="title"/>
          </p:nvPr>
        </p:nvSpPr>
        <p:spPr>
          <a:xfrm>
            <a:off x="374521" y="486906"/>
            <a:ext cx="8520600" cy="572700"/>
          </a:xfrm>
        </p:spPr>
        <p:txBody>
          <a:bodyPr>
            <a:normAutofit/>
          </a:bodyPr>
          <a:lstStyle/>
          <a:p>
            <a:r>
              <a:rPr lang="en-US" sz="2400" dirty="0"/>
              <a:t>Partner 2 - work with Partner 1 to edit the README</a:t>
            </a:r>
          </a:p>
        </p:txBody>
      </p:sp>
      <p:sp>
        <p:nvSpPr>
          <p:cNvPr id="3" name="Text Placeholder 2">
            <a:extLst>
              <a:ext uri="{FF2B5EF4-FFF2-40B4-BE49-F238E27FC236}">
                <a16:creationId xmlns:a16="http://schemas.microsoft.com/office/drawing/2014/main" id="{285357D7-D8CF-F2E5-26E0-A5B688AFB548}"/>
              </a:ext>
            </a:extLst>
          </p:cNvPr>
          <p:cNvSpPr>
            <a:spLocks noGrp="1"/>
          </p:cNvSpPr>
          <p:nvPr>
            <p:ph type="body" idx="1"/>
          </p:nvPr>
        </p:nvSpPr>
        <p:spPr>
          <a:xfrm>
            <a:off x="311700" y="1466581"/>
            <a:ext cx="8520600" cy="2379483"/>
          </a:xfrm>
        </p:spPr>
        <p:txBody>
          <a:bodyPr/>
          <a:lstStyle/>
          <a:p>
            <a:r>
              <a:rPr lang="en-US" dirty="0"/>
              <a:t>What steps does Partner 2 need to take in order to do this?</a:t>
            </a:r>
          </a:p>
          <a:p>
            <a:endParaRPr lang="en-US" dirty="0"/>
          </a:p>
          <a:p>
            <a:pPr marL="127000" indent="0">
              <a:buNone/>
            </a:pPr>
            <a:endParaRPr lang="en-US" dirty="0"/>
          </a:p>
          <a:p>
            <a:pPr marL="127000" indent="0">
              <a:buNone/>
            </a:pPr>
            <a:endParaRPr lang="en-US" dirty="0"/>
          </a:p>
          <a:p>
            <a:r>
              <a:rPr lang="en-US" dirty="0"/>
              <a:t>Clone Partner 1’s repo from GitHub.com and create a New Project in </a:t>
            </a:r>
            <a:r>
              <a:rPr lang="en-US" dirty="0" err="1"/>
              <a:t>Rstudio</a:t>
            </a:r>
            <a:endParaRPr lang="en-US" dirty="0"/>
          </a:p>
          <a:p>
            <a:endParaRPr lang="en-US" dirty="0"/>
          </a:p>
          <a:p>
            <a:endParaRPr lang="en-US" dirty="0"/>
          </a:p>
        </p:txBody>
      </p:sp>
      <p:sp>
        <p:nvSpPr>
          <p:cNvPr id="4" name="Subtitle 3">
            <a:extLst>
              <a:ext uri="{FF2B5EF4-FFF2-40B4-BE49-F238E27FC236}">
                <a16:creationId xmlns:a16="http://schemas.microsoft.com/office/drawing/2014/main" id="{39434117-DC01-2D76-BE4E-8CAA8AC85F1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A4290D9-F574-1A95-1FB3-E954C28B6661}"/>
              </a:ext>
            </a:extLst>
          </p:cNvPr>
          <p:cNvSpPr>
            <a:spLocks noGrp="1"/>
          </p:cNvSpPr>
          <p:nvPr>
            <p:ph type="sldNum" idx="12"/>
          </p:nvPr>
        </p:nvSpPr>
        <p:spPr/>
        <p:txBody>
          <a:bodyPr/>
          <a:lstStyle/>
          <a:p>
            <a:fld id="{00000000-1234-1234-1234-123412341234}" type="slidenum">
              <a:rPr lang="en" smtClean="0"/>
              <a:pPr/>
              <a:t>83</a:t>
            </a:fld>
            <a:endParaRPr lang="en" dirty="0"/>
          </a:p>
        </p:txBody>
      </p:sp>
    </p:spTree>
    <p:extLst>
      <p:ext uri="{BB962C8B-B14F-4D97-AF65-F5344CB8AC3E}">
        <p14:creationId xmlns:p14="http://schemas.microsoft.com/office/powerpoint/2010/main" val="22381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766B-1D54-E982-787F-84D5286729F1}"/>
              </a:ext>
            </a:extLst>
          </p:cNvPr>
          <p:cNvSpPr>
            <a:spLocks noGrp="1"/>
          </p:cNvSpPr>
          <p:nvPr>
            <p:ph type="title"/>
          </p:nvPr>
        </p:nvSpPr>
        <p:spPr>
          <a:xfrm>
            <a:off x="139450" y="178025"/>
            <a:ext cx="8520600" cy="572700"/>
          </a:xfrm>
        </p:spPr>
        <p:txBody>
          <a:bodyPr>
            <a:normAutofit/>
          </a:bodyPr>
          <a:lstStyle/>
          <a:p>
            <a:r>
              <a:rPr lang="en-US" sz="2400" dirty="0"/>
              <a:t>Partner 2: Clone a new project</a:t>
            </a:r>
          </a:p>
        </p:txBody>
      </p:sp>
      <p:sp>
        <p:nvSpPr>
          <p:cNvPr id="4" name="Subtitle 3">
            <a:extLst>
              <a:ext uri="{FF2B5EF4-FFF2-40B4-BE49-F238E27FC236}">
                <a16:creationId xmlns:a16="http://schemas.microsoft.com/office/drawing/2014/main" id="{E7DC0F03-06AD-4D68-031C-A78D472C2811}"/>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38B2E100-969B-43B5-58F5-3B26A0456489}"/>
              </a:ext>
            </a:extLst>
          </p:cNvPr>
          <p:cNvSpPr>
            <a:spLocks noGrp="1"/>
          </p:cNvSpPr>
          <p:nvPr>
            <p:ph type="sldNum" idx="12"/>
          </p:nvPr>
        </p:nvSpPr>
        <p:spPr/>
        <p:txBody>
          <a:bodyPr/>
          <a:lstStyle/>
          <a:p>
            <a:fld id="{00000000-1234-1234-1234-123412341234}" type="slidenum">
              <a:rPr lang="en" smtClean="0"/>
              <a:pPr/>
              <a:t>84</a:t>
            </a:fld>
            <a:endParaRPr lang="en" dirty="0"/>
          </a:p>
        </p:txBody>
      </p:sp>
      <p:pic>
        <p:nvPicPr>
          <p:cNvPr id="6" name="Picture 5">
            <a:extLst>
              <a:ext uri="{FF2B5EF4-FFF2-40B4-BE49-F238E27FC236}">
                <a16:creationId xmlns:a16="http://schemas.microsoft.com/office/drawing/2014/main" id="{EB277A7C-F017-2257-381B-710A80185166}"/>
              </a:ext>
            </a:extLst>
          </p:cNvPr>
          <p:cNvPicPr>
            <a:picLocks noChangeAspect="1"/>
          </p:cNvPicPr>
          <p:nvPr/>
        </p:nvPicPr>
        <p:blipFill>
          <a:blip r:embed="rId2"/>
          <a:stretch>
            <a:fillRect/>
          </a:stretch>
        </p:blipFill>
        <p:spPr>
          <a:xfrm>
            <a:off x="231867" y="921675"/>
            <a:ext cx="3803366" cy="2321087"/>
          </a:xfrm>
          <a:prstGeom prst="rect">
            <a:avLst/>
          </a:prstGeom>
        </p:spPr>
      </p:pic>
      <p:sp>
        <p:nvSpPr>
          <p:cNvPr id="7" name="Rectangle 6">
            <a:extLst>
              <a:ext uri="{FF2B5EF4-FFF2-40B4-BE49-F238E27FC236}">
                <a16:creationId xmlns:a16="http://schemas.microsoft.com/office/drawing/2014/main" id="{5EC9B59D-0AB5-3DB1-ECE7-EF8C085EB0B9}"/>
              </a:ext>
            </a:extLst>
          </p:cNvPr>
          <p:cNvSpPr/>
          <p:nvPr/>
        </p:nvSpPr>
        <p:spPr>
          <a:xfrm>
            <a:off x="2041640" y="1306269"/>
            <a:ext cx="1860266" cy="163935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9B3F398-955E-9FA9-57C5-81BD45A9DE2D}"/>
              </a:ext>
            </a:extLst>
          </p:cNvPr>
          <p:cNvPicPr>
            <a:picLocks noChangeAspect="1"/>
          </p:cNvPicPr>
          <p:nvPr/>
        </p:nvPicPr>
        <p:blipFill>
          <a:blip r:embed="rId3"/>
          <a:srcRect l="54199" b="26534"/>
          <a:stretch>
            <a:fillRect/>
          </a:stretch>
        </p:blipFill>
        <p:spPr>
          <a:xfrm>
            <a:off x="39504" y="1866159"/>
            <a:ext cx="4188092" cy="2248641"/>
          </a:xfrm>
          <a:prstGeom prst="rect">
            <a:avLst/>
          </a:prstGeom>
        </p:spPr>
      </p:pic>
      <p:sp>
        <p:nvSpPr>
          <p:cNvPr id="9" name="Rectangle 8">
            <a:extLst>
              <a:ext uri="{FF2B5EF4-FFF2-40B4-BE49-F238E27FC236}">
                <a16:creationId xmlns:a16="http://schemas.microsoft.com/office/drawing/2014/main" id="{8B25D1DD-3627-7B74-5A32-601CFFF9DC6B}"/>
              </a:ext>
            </a:extLst>
          </p:cNvPr>
          <p:cNvSpPr/>
          <p:nvPr/>
        </p:nvSpPr>
        <p:spPr>
          <a:xfrm>
            <a:off x="2372276" y="2143073"/>
            <a:ext cx="1855319" cy="30314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C0550DF-1B7A-4683-7AB2-66A38A1DE420}"/>
              </a:ext>
            </a:extLst>
          </p:cNvPr>
          <p:cNvPicPr>
            <a:picLocks noChangeAspect="1"/>
          </p:cNvPicPr>
          <p:nvPr/>
        </p:nvPicPr>
        <p:blipFill>
          <a:blip r:embed="rId4"/>
          <a:srcRect t="2111"/>
          <a:stretch>
            <a:fillRect/>
          </a:stretch>
        </p:blipFill>
        <p:spPr>
          <a:xfrm>
            <a:off x="5200214" y="119663"/>
            <a:ext cx="3335629" cy="2373212"/>
          </a:xfrm>
          <a:prstGeom prst="rect">
            <a:avLst/>
          </a:prstGeom>
        </p:spPr>
      </p:pic>
      <p:sp>
        <p:nvSpPr>
          <p:cNvPr id="12" name="Rectangle 11">
            <a:extLst>
              <a:ext uri="{FF2B5EF4-FFF2-40B4-BE49-F238E27FC236}">
                <a16:creationId xmlns:a16="http://schemas.microsoft.com/office/drawing/2014/main" id="{A96CDE09-1303-2A2D-3D52-955BE5C260E3}"/>
              </a:ext>
            </a:extLst>
          </p:cNvPr>
          <p:cNvSpPr/>
          <p:nvPr/>
        </p:nvSpPr>
        <p:spPr>
          <a:xfrm>
            <a:off x="5200214" y="1625379"/>
            <a:ext cx="3335629" cy="461687"/>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15C4BAC-BC9F-CCC1-9CA9-72E4F7263F9B}"/>
              </a:ext>
            </a:extLst>
          </p:cNvPr>
          <p:cNvPicPr>
            <a:picLocks noChangeAspect="1"/>
          </p:cNvPicPr>
          <p:nvPr/>
        </p:nvPicPr>
        <p:blipFill>
          <a:blip r:embed="rId5"/>
          <a:stretch>
            <a:fillRect/>
          </a:stretch>
        </p:blipFill>
        <p:spPr>
          <a:xfrm>
            <a:off x="5190698" y="1519412"/>
            <a:ext cx="3469352" cy="2458184"/>
          </a:xfrm>
          <a:prstGeom prst="rect">
            <a:avLst/>
          </a:prstGeom>
        </p:spPr>
      </p:pic>
      <p:sp>
        <p:nvSpPr>
          <p:cNvPr id="14" name="Rectangle 13">
            <a:extLst>
              <a:ext uri="{FF2B5EF4-FFF2-40B4-BE49-F238E27FC236}">
                <a16:creationId xmlns:a16="http://schemas.microsoft.com/office/drawing/2014/main" id="{0350DEE8-DA53-4C8D-4847-1A2619F9CEEA}"/>
              </a:ext>
            </a:extLst>
          </p:cNvPr>
          <p:cNvSpPr/>
          <p:nvPr/>
        </p:nvSpPr>
        <p:spPr>
          <a:xfrm>
            <a:off x="5200214" y="2041460"/>
            <a:ext cx="3469352" cy="55738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482B16E-257C-ED6A-B8D6-D657C3A3BE23}"/>
              </a:ext>
            </a:extLst>
          </p:cNvPr>
          <p:cNvPicPr>
            <a:picLocks noChangeAspect="1"/>
          </p:cNvPicPr>
          <p:nvPr/>
        </p:nvPicPr>
        <p:blipFill>
          <a:blip r:embed="rId6"/>
          <a:stretch>
            <a:fillRect/>
          </a:stretch>
        </p:blipFill>
        <p:spPr>
          <a:xfrm>
            <a:off x="5200214" y="2444339"/>
            <a:ext cx="3481642" cy="2498744"/>
          </a:xfrm>
          <a:prstGeom prst="rect">
            <a:avLst/>
          </a:prstGeom>
        </p:spPr>
      </p:pic>
      <p:sp>
        <p:nvSpPr>
          <p:cNvPr id="16" name="Rectangle 15">
            <a:extLst>
              <a:ext uri="{FF2B5EF4-FFF2-40B4-BE49-F238E27FC236}">
                <a16:creationId xmlns:a16="http://schemas.microsoft.com/office/drawing/2014/main" id="{FF674940-D402-EB4A-03BB-004E72DBCE75}"/>
              </a:ext>
            </a:extLst>
          </p:cNvPr>
          <p:cNvSpPr/>
          <p:nvPr/>
        </p:nvSpPr>
        <p:spPr>
          <a:xfrm>
            <a:off x="7343121" y="4683682"/>
            <a:ext cx="833948" cy="28073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81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4"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9747-FAA3-F8B7-4BD6-278D6C00A97B}"/>
              </a:ext>
            </a:extLst>
          </p:cNvPr>
          <p:cNvSpPr>
            <a:spLocks noGrp="1"/>
          </p:cNvSpPr>
          <p:nvPr>
            <p:ph type="title"/>
          </p:nvPr>
        </p:nvSpPr>
        <p:spPr/>
        <p:txBody>
          <a:bodyPr>
            <a:normAutofit/>
          </a:bodyPr>
          <a:lstStyle/>
          <a:p>
            <a:r>
              <a:rPr lang="en-US" sz="2400" dirty="0"/>
              <a:t>What are the next series of steps for Partner 2?</a:t>
            </a:r>
          </a:p>
        </p:txBody>
      </p:sp>
      <p:sp>
        <p:nvSpPr>
          <p:cNvPr id="3" name="Text Placeholder 2">
            <a:extLst>
              <a:ext uri="{FF2B5EF4-FFF2-40B4-BE49-F238E27FC236}">
                <a16:creationId xmlns:a16="http://schemas.microsoft.com/office/drawing/2014/main" id="{685B6726-E75B-69A0-8B59-42DF1868D099}"/>
              </a:ext>
            </a:extLst>
          </p:cNvPr>
          <p:cNvSpPr>
            <a:spLocks noGrp="1"/>
          </p:cNvSpPr>
          <p:nvPr>
            <p:ph type="body" idx="1"/>
          </p:nvPr>
        </p:nvSpPr>
        <p:spPr/>
        <p:txBody>
          <a:bodyPr/>
          <a:lstStyle/>
          <a:p>
            <a:r>
              <a:rPr lang="en-US" dirty="0"/>
              <a:t>Note: Partner 2’s goal is to edit the README and sync it back up with GitHub.com </a:t>
            </a:r>
          </a:p>
        </p:txBody>
      </p:sp>
      <p:sp>
        <p:nvSpPr>
          <p:cNvPr id="4" name="Subtitle 3">
            <a:extLst>
              <a:ext uri="{FF2B5EF4-FFF2-40B4-BE49-F238E27FC236}">
                <a16:creationId xmlns:a16="http://schemas.microsoft.com/office/drawing/2014/main" id="{906A4BB1-21A5-9F24-83C3-47AC1A1338F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0CA0D84-DFFD-6892-0B4B-79CB4427E356}"/>
              </a:ext>
            </a:extLst>
          </p:cNvPr>
          <p:cNvSpPr>
            <a:spLocks noGrp="1"/>
          </p:cNvSpPr>
          <p:nvPr>
            <p:ph type="sldNum" idx="12"/>
          </p:nvPr>
        </p:nvSpPr>
        <p:spPr/>
        <p:txBody>
          <a:bodyPr/>
          <a:lstStyle/>
          <a:p>
            <a:fld id="{00000000-1234-1234-1234-123412341234}" type="slidenum">
              <a:rPr lang="en" smtClean="0"/>
              <a:pPr/>
              <a:t>85</a:t>
            </a:fld>
            <a:endParaRPr lang="en" dirty="0"/>
          </a:p>
        </p:txBody>
      </p:sp>
      <p:pic>
        <p:nvPicPr>
          <p:cNvPr id="6" name="Picture 2">
            <a:extLst>
              <a:ext uri="{FF2B5EF4-FFF2-40B4-BE49-F238E27FC236}">
                <a16:creationId xmlns:a16="http://schemas.microsoft.com/office/drawing/2014/main" id="{E0A48185-7B26-06E8-4DDE-E21B58030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2397447"/>
            <a:ext cx="836295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31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69A97-30CF-528B-22EC-21A194AC4F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CCE927-ADAB-9504-3AA1-99DCB2F5DCB7}"/>
              </a:ext>
            </a:extLst>
          </p:cNvPr>
          <p:cNvSpPr>
            <a:spLocks noGrp="1"/>
          </p:cNvSpPr>
          <p:nvPr>
            <p:ph type="title"/>
          </p:nvPr>
        </p:nvSpPr>
        <p:spPr/>
        <p:txBody>
          <a:bodyPr>
            <a:normAutofit/>
          </a:bodyPr>
          <a:lstStyle/>
          <a:p>
            <a:r>
              <a:rPr lang="en-US" sz="2400" dirty="0"/>
              <a:t>Partner 2: press the Pull Button</a:t>
            </a:r>
          </a:p>
        </p:txBody>
      </p:sp>
      <p:sp>
        <p:nvSpPr>
          <p:cNvPr id="3" name="Text Placeholder 2">
            <a:extLst>
              <a:ext uri="{FF2B5EF4-FFF2-40B4-BE49-F238E27FC236}">
                <a16:creationId xmlns:a16="http://schemas.microsoft.com/office/drawing/2014/main" id="{DC1518BE-E2FF-8F5C-16DD-ECD30756CD1C}"/>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27173129-3483-3C62-5A85-68C38821F55A}"/>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E6F5E35-F46F-27C7-4B54-658CBE90DC66}"/>
              </a:ext>
            </a:extLst>
          </p:cNvPr>
          <p:cNvSpPr>
            <a:spLocks noGrp="1"/>
          </p:cNvSpPr>
          <p:nvPr>
            <p:ph type="sldNum" idx="12"/>
          </p:nvPr>
        </p:nvSpPr>
        <p:spPr/>
        <p:txBody>
          <a:bodyPr/>
          <a:lstStyle/>
          <a:p>
            <a:fld id="{00000000-1234-1234-1234-123412341234}" type="slidenum">
              <a:rPr lang="en" smtClean="0"/>
              <a:pPr/>
              <a:t>86</a:t>
            </a:fld>
            <a:endParaRPr lang="en" dirty="0"/>
          </a:p>
        </p:txBody>
      </p:sp>
      <p:pic>
        <p:nvPicPr>
          <p:cNvPr id="10" name="Picture 9">
            <a:extLst>
              <a:ext uri="{FF2B5EF4-FFF2-40B4-BE49-F238E27FC236}">
                <a16:creationId xmlns:a16="http://schemas.microsoft.com/office/drawing/2014/main" id="{57529D84-866A-7D2D-4B2D-5A9B92A82941}"/>
              </a:ext>
            </a:extLst>
          </p:cNvPr>
          <p:cNvPicPr>
            <a:picLocks noChangeAspect="1"/>
          </p:cNvPicPr>
          <p:nvPr/>
        </p:nvPicPr>
        <p:blipFill>
          <a:blip r:embed="rId2"/>
          <a:stretch>
            <a:fillRect/>
          </a:stretch>
        </p:blipFill>
        <p:spPr>
          <a:xfrm>
            <a:off x="139450" y="1240833"/>
            <a:ext cx="6083952" cy="3328042"/>
          </a:xfrm>
          <a:prstGeom prst="rect">
            <a:avLst/>
          </a:prstGeom>
        </p:spPr>
      </p:pic>
      <p:cxnSp>
        <p:nvCxnSpPr>
          <p:cNvPr id="13" name="Straight Arrow Connector 12">
            <a:extLst>
              <a:ext uri="{FF2B5EF4-FFF2-40B4-BE49-F238E27FC236}">
                <a16:creationId xmlns:a16="http://schemas.microsoft.com/office/drawing/2014/main" id="{8346E142-4ED4-6986-DE50-10462E0AE28F}"/>
              </a:ext>
            </a:extLst>
          </p:cNvPr>
          <p:cNvCxnSpPr>
            <a:cxnSpLocks/>
          </p:cNvCxnSpPr>
          <p:nvPr/>
        </p:nvCxnSpPr>
        <p:spPr>
          <a:xfrm flipH="1">
            <a:off x="2450034" y="858559"/>
            <a:ext cx="2121966" cy="121792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0D2918E-793A-FF39-6D91-C951914CAD9B}"/>
              </a:ext>
            </a:extLst>
          </p:cNvPr>
          <p:cNvSpPr/>
          <p:nvPr/>
        </p:nvSpPr>
        <p:spPr>
          <a:xfrm>
            <a:off x="1833512" y="2163984"/>
            <a:ext cx="761744" cy="30001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31DEF5-6AF5-5535-32B8-E356437F5CB0}"/>
              </a:ext>
            </a:extLst>
          </p:cNvPr>
          <p:cNvPicPr>
            <a:picLocks noChangeAspect="1"/>
          </p:cNvPicPr>
          <p:nvPr/>
        </p:nvPicPr>
        <p:blipFill>
          <a:blip r:embed="rId3"/>
          <a:stretch>
            <a:fillRect/>
          </a:stretch>
        </p:blipFill>
        <p:spPr>
          <a:xfrm>
            <a:off x="2767506" y="1531159"/>
            <a:ext cx="6237044" cy="2753782"/>
          </a:xfrm>
          <a:prstGeom prst="rect">
            <a:avLst/>
          </a:prstGeom>
          <a:ln w="19050">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2544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B325B-E80B-DD9B-35CB-8D1652A98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16EC0-CEE4-4184-428F-AEDEE85CE367}"/>
              </a:ext>
            </a:extLst>
          </p:cNvPr>
          <p:cNvSpPr>
            <a:spLocks noGrp="1"/>
          </p:cNvSpPr>
          <p:nvPr>
            <p:ph type="title"/>
          </p:nvPr>
        </p:nvSpPr>
        <p:spPr>
          <a:xfrm>
            <a:off x="311700" y="326362"/>
            <a:ext cx="8520600" cy="339600"/>
          </a:xfrm>
        </p:spPr>
        <p:txBody>
          <a:bodyPr>
            <a:normAutofit fontScale="90000"/>
          </a:bodyPr>
          <a:lstStyle/>
          <a:p>
            <a:r>
              <a:rPr lang="en-US" sz="2400" dirty="0"/>
              <a:t>Partner 2: click the README and edit it and </a:t>
            </a:r>
            <a:r>
              <a:rPr lang="en-US" sz="2400" b="1" u="sng" dirty="0"/>
              <a:t>remember to save it</a:t>
            </a:r>
            <a:r>
              <a:rPr lang="en-US" sz="2400" dirty="0"/>
              <a:t>!</a:t>
            </a:r>
          </a:p>
        </p:txBody>
      </p:sp>
      <p:sp>
        <p:nvSpPr>
          <p:cNvPr id="4" name="Subtitle 3">
            <a:extLst>
              <a:ext uri="{FF2B5EF4-FFF2-40B4-BE49-F238E27FC236}">
                <a16:creationId xmlns:a16="http://schemas.microsoft.com/office/drawing/2014/main" id="{C15A110D-8C12-4345-8F70-02BA2458F65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CBDE127-6BE8-C850-18A4-CDDED2B6A61B}"/>
              </a:ext>
            </a:extLst>
          </p:cNvPr>
          <p:cNvSpPr>
            <a:spLocks noGrp="1"/>
          </p:cNvSpPr>
          <p:nvPr>
            <p:ph type="sldNum" idx="12"/>
          </p:nvPr>
        </p:nvSpPr>
        <p:spPr/>
        <p:txBody>
          <a:bodyPr/>
          <a:lstStyle/>
          <a:p>
            <a:fld id="{00000000-1234-1234-1234-123412341234}" type="slidenum">
              <a:rPr lang="en" smtClean="0"/>
              <a:pPr/>
              <a:t>87</a:t>
            </a:fld>
            <a:endParaRPr lang="en" dirty="0"/>
          </a:p>
        </p:txBody>
      </p:sp>
      <p:pic>
        <p:nvPicPr>
          <p:cNvPr id="9" name="Picture 8">
            <a:extLst>
              <a:ext uri="{FF2B5EF4-FFF2-40B4-BE49-F238E27FC236}">
                <a16:creationId xmlns:a16="http://schemas.microsoft.com/office/drawing/2014/main" id="{2FCC4802-071D-97A0-55C8-F5095D1A8F8A}"/>
              </a:ext>
            </a:extLst>
          </p:cNvPr>
          <p:cNvPicPr>
            <a:picLocks noChangeAspect="1"/>
          </p:cNvPicPr>
          <p:nvPr/>
        </p:nvPicPr>
        <p:blipFill>
          <a:blip r:embed="rId2"/>
          <a:stretch>
            <a:fillRect/>
          </a:stretch>
        </p:blipFill>
        <p:spPr>
          <a:xfrm>
            <a:off x="850106" y="1017725"/>
            <a:ext cx="7443787" cy="3952557"/>
          </a:xfrm>
          <a:prstGeom prst="rect">
            <a:avLst/>
          </a:prstGeom>
        </p:spPr>
      </p:pic>
      <p:sp>
        <p:nvSpPr>
          <p:cNvPr id="10" name="Rectangle 9">
            <a:extLst>
              <a:ext uri="{FF2B5EF4-FFF2-40B4-BE49-F238E27FC236}">
                <a16:creationId xmlns:a16="http://schemas.microsoft.com/office/drawing/2014/main" id="{7563EF0D-5BBA-34C4-0C55-6F28BE57506C}"/>
              </a:ext>
            </a:extLst>
          </p:cNvPr>
          <p:cNvSpPr/>
          <p:nvPr/>
        </p:nvSpPr>
        <p:spPr>
          <a:xfrm>
            <a:off x="5272088" y="3671889"/>
            <a:ext cx="1178718" cy="1643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7CD0FB-4728-F67B-FCC7-CAC6B8320FFE}"/>
              </a:ext>
            </a:extLst>
          </p:cNvPr>
          <p:cNvSpPr/>
          <p:nvPr/>
        </p:nvSpPr>
        <p:spPr>
          <a:xfrm>
            <a:off x="787213" y="1305612"/>
            <a:ext cx="4484875" cy="194479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0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31F9C51C-9021-E54B-22A9-63E1A307B9D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370EE942-49A8-7B22-135F-99F215E9ABCF}"/>
              </a:ext>
            </a:extLst>
          </p:cNvPr>
          <p:cNvSpPr>
            <a:spLocks noGrp="1"/>
          </p:cNvSpPr>
          <p:nvPr>
            <p:ph type="sldNum" idx="12"/>
          </p:nvPr>
        </p:nvSpPr>
        <p:spPr/>
        <p:txBody>
          <a:bodyPr/>
          <a:lstStyle/>
          <a:p>
            <a:fld id="{00000000-1234-1234-1234-123412341234}" type="slidenum">
              <a:rPr lang="en" smtClean="0"/>
              <a:pPr/>
              <a:t>88</a:t>
            </a:fld>
            <a:endParaRPr lang="en" dirty="0"/>
          </a:p>
        </p:txBody>
      </p:sp>
      <p:pic>
        <p:nvPicPr>
          <p:cNvPr id="8" name="Picture 7">
            <a:extLst>
              <a:ext uri="{FF2B5EF4-FFF2-40B4-BE49-F238E27FC236}">
                <a16:creationId xmlns:a16="http://schemas.microsoft.com/office/drawing/2014/main" id="{626F2CB6-2AF3-9BD9-08D2-5FDD9FC28883}"/>
              </a:ext>
            </a:extLst>
          </p:cNvPr>
          <p:cNvPicPr>
            <a:picLocks noChangeAspect="1"/>
          </p:cNvPicPr>
          <p:nvPr/>
        </p:nvPicPr>
        <p:blipFill>
          <a:blip r:embed="rId2"/>
          <a:stretch>
            <a:fillRect/>
          </a:stretch>
        </p:blipFill>
        <p:spPr>
          <a:xfrm>
            <a:off x="139450" y="1381148"/>
            <a:ext cx="4522003" cy="2029797"/>
          </a:xfrm>
          <a:prstGeom prst="rect">
            <a:avLst/>
          </a:prstGeom>
        </p:spPr>
      </p:pic>
      <p:sp>
        <p:nvSpPr>
          <p:cNvPr id="11" name="Rectangle 10">
            <a:extLst>
              <a:ext uri="{FF2B5EF4-FFF2-40B4-BE49-F238E27FC236}">
                <a16:creationId xmlns:a16="http://schemas.microsoft.com/office/drawing/2014/main" id="{E6270539-8F37-053D-35E6-3A49A76A9B7C}"/>
              </a:ext>
            </a:extLst>
          </p:cNvPr>
          <p:cNvSpPr/>
          <p:nvPr/>
        </p:nvSpPr>
        <p:spPr>
          <a:xfrm>
            <a:off x="139451" y="1994977"/>
            <a:ext cx="418962" cy="2665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445D910-2CCA-DD5E-C0B9-2EE36559005F}"/>
              </a:ext>
            </a:extLst>
          </p:cNvPr>
          <p:cNvPicPr>
            <a:picLocks noChangeAspect="1"/>
          </p:cNvPicPr>
          <p:nvPr/>
        </p:nvPicPr>
        <p:blipFill>
          <a:blip r:embed="rId2"/>
          <a:stretch>
            <a:fillRect/>
          </a:stretch>
        </p:blipFill>
        <p:spPr>
          <a:xfrm>
            <a:off x="4621997" y="48873"/>
            <a:ext cx="4522003" cy="2029797"/>
          </a:xfrm>
          <a:prstGeom prst="rect">
            <a:avLst/>
          </a:prstGeom>
        </p:spPr>
      </p:pic>
      <p:pic>
        <p:nvPicPr>
          <p:cNvPr id="15" name="Picture 14">
            <a:extLst>
              <a:ext uri="{FF2B5EF4-FFF2-40B4-BE49-F238E27FC236}">
                <a16:creationId xmlns:a16="http://schemas.microsoft.com/office/drawing/2014/main" id="{0D48561D-0245-652B-3304-240D78D1F406}"/>
              </a:ext>
            </a:extLst>
          </p:cNvPr>
          <p:cNvPicPr>
            <a:picLocks noChangeAspect="1"/>
          </p:cNvPicPr>
          <p:nvPr/>
        </p:nvPicPr>
        <p:blipFill>
          <a:blip r:embed="rId3"/>
          <a:stretch>
            <a:fillRect/>
          </a:stretch>
        </p:blipFill>
        <p:spPr>
          <a:xfrm>
            <a:off x="4724496" y="1333209"/>
            <a:ext cx="4322999" cy="2770248"/>
          </a:xfrm>
          <a:prstGeom prst="rect">
            <a:avLst/>
          </a:prstGeom>
        </p:spPr>
      </p:pic>
      <p:sp>
        <p:nvSpPr>
          <p:cNvPr id="16" name="Rectangle 15">
            <a:extLst>
              <a:ext uri="{FF2B5EF4-FFF2-40B4-BE49-F238E27FC236}">
                <a16:creationId xmlns:a16="http://schemas.microsoft.com/office/drawing/2014/main" id="{567C08E8-AA30-1EAB-14E8-5F21420DCA05}"/>
              </a:ext>
            </a:extLst>
          </p:cNvPr>
          <p:cNvSpPr/>
          <p:nvPr/>
        </p:nvSpPr>
        <p:spPr>
          <a:xfrm>
            <a:off x="6414760" y="1626376"/>
            <a:ext cx="1570535" cy="36159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F536B6-A94A-4CE8-4023-17201147872E}"/>
              </a:ext>
            </a:extLst>
          </p:cNvPr>
          <p:cNvSpPr/>
          <p:nvPr/>
        </p:nvSpPr>
        <p:spPr>
          <a:xfrm>
            <a:off x="8432024" y="2708299"/>
            <a:ext cx="642225" cy="3716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B8A401-5866-1F29-6D39-1596F9DB3CEE}"/>
              </a:ext>
            </a:extLst>
          </p:cNvPr>
          <p:cNvSpPr/>
          <p:nvPr/>
        </p:nvSpPr>
        <p:spPr>
          <a:xfrm>
            <a:off x="5185090" y="273410"/>
            <a:ext cx="629378" cy="30121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FE70DEB-0D33-379F-856C-933E3BE7E8B0}"/>
              </a:ext>
            </a:extLst>
          </p:cNvPr>
          <p:cNvPicPr>
            <a:picLocks noChangeAspect="1"/>
          </p:cNvPicPr>
          <p:nvPr/>
        </p:nvPicPr>
        <p:blipFill>
          <a:blip r:embed="rId4"/>
          <a:stretch>
            <a:fillRect/>
          </a:stretch>
        </p:blipFill>
        <p:spPr>
          <a:xfrm>
            <a:off x="4637847" y="3150153"/>
            <a:ext cx="4375412" cy="1807235"/>
          </a:xfrm>
          <a:prstGeom prst="rect">
            <a:avLst/>
          </a:prstGeom>
        </p:spPr>
      </p:pic>
      <p:sp>
        <p:nvSpPr>
          <p:cNvPr id="21" name="Rectangle 20">
            <a:extLst>
              <a:ext uri="{FF2B5EF4-FFF2-40B4-BE49-F238E27FC236}">
                <a16:creationId xmlns:a16="http://schemas.microsoft.com/office/drawing/2014/main" id="{08152D80-E06D-2C6A-9528-F4FAB361697D}"/>
              </a:ext>
            </a:extLst>
          </p:cNvPr>
          <p:cNvSpPr/>
          <p:nvPr/>
        </p:nvSpPr>
        <p:spPr>
          <a:xfrm>
            <a:off x="8566659" y="3250156"/>
            <a:ext cx="529054" cy="29413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B2D367CD-A29A-C0C3-543B-8D0F28356935}"/>
              </a:ext>
            </a:extLst>
          </p:cNvPr>
          <p:cNvPicPr>
            <a:picLocks noChangeAspect="1"/>
          </p:cNvPicPr>
          <p:nvPr/>
        </p:nvPicPr>
        <p:blipFill>
          <a:blip r:embed="rId5"/>
          <a:stretch>
            <a:fillRect/>
          </a:stretch>
        </p:blipFill>
        <p:spPr>
          <a:xfrm>
            <a:off x="1480223" y="1333209"/>
            <a:ext cx="6841336" cy="2587841"/>
          </a:xfrm>
          <a:prstGeom prst="rect">
            <a:avLst/>
          </a:prstGeom>
          <a:ln w="38100">
            <a:solidFill>
              <a:schemeClr val="tx1"/>
            </a:solidFill>
          </a:ln>
          <a:effectLst>
            <a:outerShdw blurRad="63500" sx="102000" sy="102000" algn="ctr" rotWithShape="0">
              <a:prstClr val="black">
                <a:alpha val="40000"/>
              </a:prstClr>
            </a:outerShdw>
          </a:effectLst>
        </p:spPr>
      </p:pic>
      <p:pic>
        <p:nvPicPr>
          <p:cNvPr id="22" name="Picture 2">
            <a:extLst>
              <a:ext uri="{FF2B5EF4-FFF2-40B4-BE49-F238E27FC236}">
                <a16:creationId xmlns:a16="http://schemas.microsoft.com/office/drawing/2014/main" id="{488ED4CB-520F-40E9-10B6-41F91921C4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18"/>
          <a:stretch>
            <a:fillRect/>
          </a:stretch>
        </p:blipFill>
        <p:spPr bwMode="auto">
          <a:xfrm>
            <a:off x="421841" y="143361"/>
            <a:ext cx="3775056" cy="86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5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CAEEB-B726-A334-2E94-4ADDD61A7E0D}"/>
              </a:ext>
            </a:extLst>
          </p:cNvPr>
          <p:cNvSpPr>
            <a:spLocks noGrp="1"/>
          </p:cNvSpPr>
          <p:nvPr>
            <p:ph type="title"/>
          </p:nvPr>
        </p:nvSpPr>
        <p:spPr/>
        <p:txBody>
          <a:bodyPr>
            <a:normAutofit/>
          </a:bodyPr>
          <a:lstStyle/>
          <a:p>
            <a:r>
              <a:rPr lang="en-US" sz="2400" dirty="0"/>
              <a:t>How can Partner 1 view what Partner 2 did?</a:t>
            </a:r>
          </a:p>
        </p:txBody>
      </p:sp>
      <p:sp>
        <p:nvSpPr>
          <p:cNvPr id="4" name="Subtitle 3">
            <a:extLst>
              <a:ext uri="{FF2B5EF4-FFF2-40B4-BE49-F238E27FC236}">
                <a16:creationId xmlns:a16="http://schemas.microsoft.com/office/drawing/2014/main" id="{BA548025-88C0-3D0C-6F16-7B626E53337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33BC86C-7421-F94F-9EC3-83E02A282D46}"/>
              </a:ext>
            </a:extLst>
          </p:cNvPr>
          <p:cNvSpPr>
            <a:spLocks noGrp="1"/>
          </p:cNvSpPr>
          <p:nvPr>
            <p:ph type="sldNum" idx="12"/>
          </p:nvPr>
        </p:nvSpPr>
        <p:spPr/>
        <p:txBody>
          <a:bodyPr/>
          <a:lstStyle/>
          <a:p>
            <a:fld id="{00000000-1234-1234-1234-123412341234}" type="slidenum">
              <a:rPr lang="en" smtClean="0"/>
              <a:pPr/>
              <a:t>89</a:t>
            </a:fld>
            <a:endParaRPr lang="en" dirty="0"/>
          </a:p>
        </p:txBody>
      </p:sp>
      <p:pic>
        <p:nvPicPr>
          <p:cNvPr id="10" name="Picture 9">
            <a:extLst>
              <a:ext uri="{FF2B5EF4-FFF2-40B4-BE49-F238E27FC236}">
                <a16:creationId xmlns:a16="http://schemas.microsoft.com/office/drawing/2014/main" id="{E3247890-E8F6-1ED8-50EC-288268AEAA03}"/>
              </a:ext>
            </a:extLst>
          </p:cNvPr>
          <p:cNvPicPr>
            <a:picLocks noChangeAspect="1"/>
          </p:cNvPicPr>
          <p:nvPr/>
        </p:nvPicPr>
        <p:blipFill>
          <a:blip r:embed="rId2"/>
          <a:stretch>
            <a:fillRect/>
          </a:stretch>
        </p:blipFill>
        <p:spPr>
          <a:xfrm>
            <a:off x="1530024" y="1191287"/>
            <a:ext cx="6083952" cy="3328042"/>
          </a:xfrm>
          <a:prstGeom prst="rect">
            <a:avLst/>
          </a:prstGeom>
        </p:spPr>
      </p:pic>
      <p:sp>
        <p:nvSpPr>
          <p:cNvPr id="11" name="Rectangle 10">
            <a:extLst>
              <a:ext uri="{FF2B5EF4-FFF2-40B4-BE49-F238E27FC236}">
                <a16:creationId xmlns:a16="http://schemas.microsoft.com/office/drawing/2014/main" id="{C0EC0D74-7082-9C3A-A337-A305FBF29C3B}"/>
              </a:ext>
            </a:extLst>
          </p:cNvPr>
          <p:cNvSpPr/>
          <p:nvPr/>
        </p:nvSpPr>
        <p:spPr>
          <a:xfrm>
            <a:off x="3263101" y="2084557"/>
            <a:ext cx="571500" cy="3403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92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C6C3-263F-93B5-DB8A-CCCB9B2073FE}"/>
              </a:ext>
            </a:extLst>
          </p:cNvPr>
          <p:cNvSpPr>
            <a:spLocks noGrp="1"/>
          </p:cNvSpPr>
          <p:nvPr>
            <p:ph type="title"/>
          </p:nvPr>
        </p:nvSpPr>
        <p:spPr>
          <a:xfrm>
            <a:off x="1540425" y="407787"/>
            <a:ext cx="8520600" cy="572700"/>
          </a:xfrm>
        </p:spPr>
        <p:txBody>
          <a:bodyPr>
            <a:normAutofit/>
          </a:bodyPr>
          <a:lstStyle/>
          <a:p>
            <a:r>
              <a:rPr lang="en-US" sz="2400" dirty="0"/>
              <a:t>What sorts of data do scientists work with?</a:t>
            </a:r>
          </a:p>
        </p:txBody>
      </p:sp>
      <p:sp>
        <p:nvSpPr>
          <p:cNvPr id="4" name="Subtitle 3">
            <a:extLst>
              <a:ext uri="{FF2B5EF4-FFF2-40B4-BE49-F238E27FC236}">
                <a16:creationId xmlns:a16="http://schemas.microsoft.com/office/drawing/2014/main" id="{6EA69A11-32C4-EE50-BC58-66A655CDE4A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E1B59DC-0D78-741E-1FA1-E3786D8CE58F}"/>
              </a:ext>
            </a:extLst>
          </p:cNvPr>
          <p:cNvSpPr>
            <a:spLocks noGrp="1"/>
          </p:cNvSpPr>
          <p:nvPr>
            <p:ph type="sldNum" idx="12"/>
          </p:nvPr>
        </p:nvSpPr>
        <p:spPr/>
        <p:txBody>
          <a:bodyPr/>
          <a:lstStyle/>
          <a:p>
            <a:fld id="{00000000-1234-1234-1234-123412341234}" type="slidenum">
              <a:rPr lang="en" smtClean="0"/>
              <a:pPr/>
              <a:t>9</a:t>
            </a:fld>
            <a:endParaRPr lang="en" dirty="0"/>
          </a:p>
        </p:txBody>
      </p:sp>
      <p:sp>
        <p:nvSpPr>
          <p:cNvPr id="6" name="TextBox 5">
            <a:extLst>
              <a:ext uri="{FF2B5EF4-FFF2-40B4-BE49-F238E27FC236}">
                <a16:creationId xmlns:a16="http://schemas.microsoft.com/office/drawing/2014/main" id="{244D6C01-4244-3A2D-CE0F-8EC77F0036C1}"/>
              </a:ext>
            </a:extLst>
          </p:cNvPr>
          <p:cNvSpPr txBox="1"/>
          <p:nvPr/>
        </p:nvSpPr>
        <p:spPr>
          <a:xfrm>
            <a:off x="158978" y="2765192"/>
            <a:ext cx="1350819" cy="307777"/>
          </a:xfrm>
          <a:prstGeom prst="rect">
            <a:avLst/>
          </a:prstGeom>
          <a:noFill/>
        </p:spPr>
        <p:txBody>
          <a:bodyPr wrap="square" rtlCol="0">
            <a:spAutoFit/>
          </a:bodyPr>
          <a:lstStyle/>
          <a:p>
            <a:r>
              <a:rPr lang="en-US" dirty="0">
                <a:latin typeface="+mj-lt"/>
                <a:ea typeface="Gibson" pitchFamily="2" charset="0"/>
              </a:rPr>
              <a:t>Observational</a:t>
            </a:r>
          </a:p>
        </p:txBody>
      </p:sp>
      <p:cxnSp>
        <p:nvCxnSpPr>
          <p:cNvPr id="8" name="Straight Arrow Connector 7">
            <a:extLst>
              <a:ext uri="{FF2B5EF4-FFF2-40B4-BE49-F238E27FC236}">
                <a16:creationId xmlns:a16="http://schemas.microsoft.com/office/drawing/2014/main" id="{8141ABD3-B013-7589-97B5-FD8FFFC70E70}"/>
              </a:ext>
            </a:extLst>
          </p:cNvPr>
          <p:cNvCxnSpPr>
            <a:cxnSpLocks/>
          </p:cNvCxnSpPr>
          <p:nvPr/>
        </p:nvCxnSpPr>
        <p:spPr>
          <a:xfrm flipH="1">
            <a:off x="874128" y="1058313"/>
            <a:ext cx="1182820" cy="1636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5E88521-4EEA-E248-ED8F-0F6258C166F5}"/>
              </a:ext>
            </a:extLst>
          </p:cNvPr>
          <p:cNvSpPr txBox="1"/>
          <p:nvPr/>
        </p:nvSpPr>
        <p:spPr>
          <a:xfrm>
            <a:off x="139450" y="4746283"/>
            <a:ext cx="3228109" cy="307777"/>
          </a:xfrm>
          <a:prstGeom prst="rect">
            <a:avLst/>
          </a:prstGeom>
          <a:noFill/>
        </p:spPr>
        <p:txBody>
          <a:bodyPr wrap="square" rtlCol="0">
            <a:spAutoFit/>
          </a:bodyPr>
          <a:lstStyle/>
          <a:p>
            <a:r>
              <a:rPr lang="en-US" dirty="0">
                <a:latin typeface="+mj-lt"/>
                <a:ea typeface="Gibson" pitchFamily="2" charset="0"/>
              </a:rPr>
              <a:t>BES Guide to Data Reproducibility</a:t>
            </a:r>
          </a:p>
        </p:txBody>
      </p:sp>
      <p:sp>
        <p:nvSpPr>
          <p:cNvPr id="10" name="TextBox 9">
            <a:extLst>
              <a:ext uri="{FF2B5EF4-FFF2-40B4-BE49-F238E27FC236}">
                <a16:creationId xmlns:a16="http://schemas.microsoft.com/office/drawing/2014/main" id="{AD76B22F-7F22-8013-5070-7007E391DC70}"/>
              </a:ext>
            </a:extLst>
          </p:cNvPr>
          <p:cNvSpPr txBox="1"/>
          <p:nvPr/>
        </p:nvSpPr>
        <p:spPr>
          <a:xfrm>
            <a:off x="7703570" y="2746395"/>
            <a:ext cx="1350819" cy="307777"/>
          </a:xfrm>
          <a:prstGeom prst="rect">
            <a:avLst/>
          </a:prstGeom>
          <a:noFill/>
        </p:spPr>
        <p:txBody>
          <a:bodyPr wrap="square" rtlCol="0">
            <a:spAutoFit/>
          </a:bodyPr>
          <a:lstStyle/>
          <a:p>
            <a:r>
              <a:rPr lang="en-US" b="1" dirty="0">
                <a:latin typeface="+mj-lt"/>
                <a:ea typeface="Gibson" pitchFamily="2" charset="0"/>
              </a:rPr>
              <a:t>Metadata</a:t>
            </a:r>
          </a:p>
        </p:txBody>
      </p:sp>
      <p:cxnSp>
        <p:nvCxnSpPr>
          <p:cNvPr id="11" name="Straight Arrow Connector 10">
            <a:extLst>
              <a:ext uri="{FF2B5EF4-FFF2-40B4-BE49-F238E27FC236}">
                <a16:creationId xmlns:a16="http://schemas.microsoft.com/office/drawing/2014/main" id="{BB7FAE66-D2C1-B813-A2C5-8E7791408B14}"/>
              </a:ext>
            </a:extLst>
          </p:cNvPr>
          <p:cNvCxnSpPr>
            <a:cxnSpLocks/>
          </p:cNvCxnSpPr>
          <p:nvPr/>
        </p:nvCxnSpPr>
        <p:spPr>
          <a:xfrm flipH="1">
            <a:off x="2462950" y="1084797"/>
            <a:ext cx="789711" cy="2199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8D71953-62F6-1EDE-5E62-538250177CA1}"/>
              </a:ext>
            </a:extLst>
          </p:cNvPr>
          <p:cNvSpPr txBox="1"/>
          <p:nvPr/>
        </p:nvSpPr>
        <p:spPr>
          <a:xfrm>
            <a:off x="1774246" y="3327076"/>
            <a:ext cx="1350819" cy="307777"/>
          </a:xfrm>
          <a:prstGeom prst="rect">
            <a:avLst/>
          </a:prstGeom>
          <a:noFill/>
        </p:spPr>
        <p:txBody>
          <a:bodyPr wrap="square" rtlCol="0">
            <a:spAutoFit/>
          </a:bodyPr>
          <a:lstStyle/>
          <a:p>
            <a:r>
              <a:rPr lang="en-US" dirty="0">
                <a:latin typeface="+mj-lt"/>
                <a:ea typeface="Gibson" pitchFamily="2" charset="0"/>
              </a:rPr>
              <a:t>Experimental</a:t>
            </a:r>
          </a:p>
        </p:txBody>
      </p:sp>
      <p:cxnSp>
        <p:nvCxnSpPr>
          <p:cNvPr id="13" name="Straight Arrow Connector 12">
            <a:extLst>
              <a:ext uri="{FF2B5EF4-FFF2-40B4-BE49-F238E27FC236}">
                <a16:creationId xmlns:a16="http://schemas.microsoft.com/office/drawing/2014/main" id="{5A64D863-8CEC-B9E8-2A05-1F6904B4E283}"/>
              </a:ext>
            </a:extLst>
          </p:cNvPr>
          <p:cNvCxnSpPr>
            <a:cxnSpLocks/>
          </p:cNvCxnSpPr>
          <p:nvPr/>
        </p:nvCxnSpPr>
        <p:spPr>
          <a:xfrm>
            <a:off x="4328031" y="1135057"/>
            <a:ext cx="60171" cy="2276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D2A5ACE-E7A0-5EEA-DD42-697B92EA87E8}"/>
              </a:ext>
            </a:extLst>
          </p:cNvPr>
          <p:cNvSpPr txBox="1"/>
          <p:nvPr/>
        </p:nvSpPr>
        <p:spPr>
          <a:xfrm>
            <a:off x="6245497" y="3411906"/>
            <a:ext cx="1350819" cy="307777"/>
          </a:xfrm>
          <a:prstGeom prst="rect">
            <a:avLst/>
          </a:prstGeom>
          <a:noFill/>
        </p:spPr>
        <p:txBody>
          <a:bodyPr wrap="square" rtlCol="0">
            <a:spAutoFit/>
          </a:bodyPr>
          <a:lstStyle/>
          <a:p>
            <a:r>
              <a:rPr lang="en-US" dirty="0">
                <a:latin typeface="+mj-lt"/>
                <a:ea typeface="Gibson" pitchFamily="2" charset="0"/>
              </a:rPr>
              <a:t>Derived</a:t>
            </a:r>
          </a:p>
        </p:txBody>
      </p:sp>
      <p:cxnSp>
        <p:nvCxnSpPr>
          <p:cNvPr id="15" name="Straight Arrow Connector 14">
            <a:extLst>
              <a:ext uri="{FF2B5EF4-FFF2-40B4-BE49-F238E27FC236}">
                <a16:creationId xmlns:a16="http://schemas.microsoft.com/office/drawing/2014/main" id="{F34BD7A1-84B5-5848-B385-B4DF878FCCA7}"/>
              </a:ext>
            </a:extLst>
          </p:cNvPr>
          <p:cNvCxnSpPr>
            <a:cxnSpLocks/>
          </p:cNvCxnSpPr>
          <p:nvPr/>
        </p:nvCxnSpPr>
        <p:spPr>
          <a:xfrm>
            <a:off x="5566281" y="1124108"/>
            <a:ext cx="959210" cy="2247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ED03D28-E7DA-C4AF-74E8-53A7FD9EB0CA}"/>
              </a:ext>
            </a:extLst>
          </p:cNvPr>
          <p:cNvSpPr txBox="1"/>
          <p:nvPr/>
        </p:nvSpPr>
        <p:spPr>
          <a:xfrm>
            <a:off x="3819308" y="3471536"/>
            <a:ext cx="1350819" cy="307777"/>
          </a:xfrm>
          <a:prstGeom prst="rect">
            <a:avLst/>
          </a:prstGeom>
          <a:noFill/>
        </p:spPr>
        <p:txBody>
          <a:bodyPr wrap="square" rtlCol="0">
            <a:spAutoFit/>
          </a:bodyPr>
          <a:lstStyle/>
          <a:p>
            <a:r>
              <a:rPr lang="en-US" dirty="0">
                <a:latin typeface="+mj-lt"/>
                <a:ea typeface="Gibson" pitchFamily="2" charset="0"/>
              </a:rPr>
              <a:t>Simulated</a:t>
            </a:r>
          </a:p>
        </p:txBody>
      </p:sp>
      <p:cxnSp>
        <p:nvCxnSpPr>
          <p:cNvPr id="23" name="Straight Arrow Connector 22">
            <a:extLst>
              <a:ext uri="{FF2B5EF4-FFF2-40B4-BE49-F238E27FC236}">
                <a16:creationId xmlns:a16="http://schemas.microsoft.com/office/drawing/2014/main" id="{A00B7124-0D2A-2A44-686E-AF613E2350F0}"/>
              </a:ext>
            </a:extLst>
          </p:cNvPr>
          <p:cNvCxnSpPr>
            <a:cxnSpLocks/>
          </p:cNvCxnSpPr>
          <p:nvPr/>
        </p:nvCxnSpPr>
        <p:spPr>
          <a:xfrm>
            <a:off x="6455363" y="1058313"/>
            <a:ext cx="1700647" cy="1688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itle 1">
            <a:extLst>
              <a:ext uri="{FF2B5EF4-FFF2-40B4-BE49-F238E27FC236}">
                <a16:creationId xmlns:a16="http://schemas.microsoft.com/office/drawing/2014/main" id="{354887E3-5CCC-F73E-591F-E83CF8784B70}"/>
              </a:ext>
            </a:extLst>
          </p:cNvPr>
          <p:cNvSpPr txBox="1">
            <a:spLocks/>
          </p:cNvSpPr>
          <p:nvPr/>
        </p:nvSpPr>
        <p:spPr>
          <a:xfrm>
            <a:off x="2205188" y="4003144"/>
            <a:ext cx="5604191"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t>Your data lives longer than your project!</a:t>
            </a:r>
          </a:p>
        </p:txBody>
      </p:sp>
    </p:spTree>
    <p:extLst>
      <p:ext uri="{BB962C8B-B14F-4D97-AF65-F5344CB8AC3E}">
        <p14:creationId xmlns:p14="http://schemas.microsoft.com/office/powerpoint/2010/main" val="9811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54572-96BA-5027-30A9-099B3AA5ABB2}"/>
              </a:ext>
            </a:extLst>
          </p:cNvPr>
          <p:cNvSpPr>
            <a:spLocks noGrp="1"/>
          </p:cNvSpPr>
          <p:nvPr>
            <p:ph type="title"/>
          </p:nvPr>
        </p:nvSpPr>
        <p:spPr/>
        <p:txBody>
          <a:bodyPr>
            <a:normAutofit/>
          </a:bodyPr>
          <a:lstStyle/>
          <a:p>
            <a:r>
              <a:rPr lang="en-US" sz="2400" dirty="0"/>
              <a:t>Questions?</a:t>
            </a:r>
          </a:p>
        </p:txBody>
      </p:sp>
      <p:sp>
        <p:nvSpPr>
          <p:cNvPr id="4" name="Subtitle 3">
            <a:extLst>
              <a:ext uri="{FF2B5EF4-FFF2-40B4-BE49-F238E27FC236}">
                <a16:creationId xmlns:a16="http://schemas.microsoft.com/office/drawing/2014/main" id="{5BCD401E-51F0-347F-411E-AB57A69EFAEC}"/>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EB36AFA-8839-5959-A0E7-9B73E41355A9}"/>
              </a:ext>
            </a:extLst>
          </p:cNvPr>
          <p:cNvSpPr>
            <a:spLocks noGrp="1"/>
          </p:cNvSpPr>
          <p:nvPr>
            <p:ph type="sldNum" idx="12"/>
          </p:nvPr>
        </p:nvSpPr>
        <p:spPr/>
        <p:txBody>
          <a:bodyPr/>
          <a:lstStyle/>
          <a:p>
            <a:fld id="{00000000-1234-1234-1234-123412341234}" type="slidenum">
              <a:rPr lang="en" smtClean="0"/>
              <a:pPr/>
              <a:t>90</a:t>
            </a:fld>
            <a:endParaRPr lang="en" dirty="0"/>
          </a:p>
        </p:txBody>
      </p:sp>
    </p:spTree>
    <p:extLst>
      <p:ext uri="{BB962C8B-B14F-4D97-AF65-F5344CB8AC3E}">
        <p14:creationId xmlns:p14="http://schemas.microsoft.com/office/powerpoint/2010/main" val="20511353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170F-7C4C-51DE-EA15-E30F4159BECD}"/>
              </a:ext>
            </a:extLst>
          </p:cNvPr>
          <p:cNvSpPr>
            <a:spLocks noGrp="1"/>
          </p:cNvSpPr>
          <p:nvPr>
            <p:ph type="title"/>
          </p:nvPr>
        </p:nvSpPr>
        <p:spPr/>
        <p:txBody>
          <a:bodyPr>
            <a:normAutofit/>
          </a:bodyPr>
          <a:lstStyle/>
          <a:p>
            <a:r>
              <a:rPr lang="en-US" sz="2400" dirty="0"/>
              <a:t>What happens if both Partners edit the same file??</a:t>
            </a:r>
          </a:p>
        </p:txBody>
      </p:sp>
      <p:sp>
        <p:nvSpPr>
          <p:cNvPr id="3" name="Text Placeholder 2">
            <a:extLst>
              <a:ext uri="{FF2B5EF4-FFF2-40B4-BE49-F238E27FC236}">
                <a16:creationId xmlns:a16="http://schemas.microsoft.com/office/drawing/2014/main" id="{8BC980F8-6C12-59E7-1FC5-565854F50FE9}"/>
              </a:ext>
            </a:extLst>
          </p:cNvPr>
          <p:cNvSpPr>
            <a:spLocks noGrp="1"/>
          </p:cNvSpPr>
          <p:nvPr>
            <p:ph type="body" idx="1"/>
          </p:nvPr>
        </p:nvSpPr>
        <p:spPr/>
        <p:txBody>
          <a:bodyPr/>
          <a:lstStyle/>
          <a:p>
            <a:r>
              <a:rPr lang="en-US" dirty="0"/>
              <a:t>Merge conflict!</a:t>
            </a:r>
          </a:p>
          <a:p>
            <a:endParaRPr lang="en-US" dirty="0"/>
          </a:p>
          <a:p>
            <a:r>
              <a:rPr lang="en-US" dirty="0"/>
              <a:t>When you have collaborators working on the same lines within the same file </a:t>
            </a:r>
          </a:p>
          <a:p>
            <a:endParaRPr lang="en-US" dirty="0"/>
          </a:p>
          <a:p>
            <a:r>
              <a:rPr lang="en-US" dirty="0"/>
              <a:t>GitHub can’t merge the changes automatically</a:t>
            </a:r>
          </a:p>
          <a:p>
            <a:endParaRPr lang="en-US" dirty="0"/>
          </a:p>
          <a:p>
            <a:r>
              <a:rPr lang="en-US" dirty="0"/>
              <a:t>Merge conflicts can be frustrating, but like R’s error messages, they are actually trying to help you</a:t>
            </a:r>
          </a:p>
          <a:p>
            <a:endParaRPr lang="en-US" dirty="0"/>
          </a:p>
          <a:p>
            <a:r>
              <a:rPr lang="en-US" b="1" dirty="0"/>
              <a:t>Let’s create a conflict in real-time!</a:t>
            </a:r>
          </a:p>
        </p:txBody>
      </p:sp>
      <p:sp>
        <p:nvSpPr>
          <p:cNvPr id="4" name="Subtitle 3">
            <a:extLst>
              <a:ext uri="{FF2B5EF4-FFF2-40B4-BE49-F238E27FC236}">
                <a16:creationId xmlns:a16="http://schemas.microsoft.com/office/drawing/2014/main" id="{D1923AFB-1F6D-3F27-9912-F6029BD2527E}"/>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B209B02-CA9D-CF03-F93A-EF61A453F222}"/>
              </a:ext>
            </a:extLst>
          </p:cNvPr>
          <p:cNvSpPr>
            <a:spLocks noGrp="1"/>
          </p:cNvSpPr>
          <p:nvPr>
            <p:ph type="sldNum" idx="12"/>
          </p:nvPr>
        </p:nvSpPr>
        <p:spPr/>
        <p:txBody>
          <a:bodyPr/>
          <a:lstStyle/>
          <a:p>
            <a:fld id="{00000000-1234-1234-1234-123412341234}" type="slidenum">
              <a:rPr lang="en" smtClean="0"/>
              <a:pPr/>
              <a:t>91</a:t>
            </a:fld>
            <a:endParaRPr lang="en" dirty="0"/>
          </a:p>
        </p:txBody>
      </p:sp>
    </p:spTree>
    <p:extLst>
      <p:ext uri="{BB962C8B-B14F-4D97-AF65-F5344CB8AC3E}">
        <p14:creationId xmlns:p14="http://schemas.microsoft.com/office/powerpoint/2010/main" val="244516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63D21-7348-BD97-0AF2-56C48294AC4A}"/>
              </a:ext>
            </a:extLst>
          </p:cNvPr>
          <p:cNvSpPr>
            <a:spLocks noGrp="1"/>
          </p:cNvSpPr>
          <p:nvPr>
            <p:ph type="title"/>
          </p:nvPr>
        </p:nvSpPr>
        <p:spPr>
          <a:xfrm>
            <a:off x="409422" y="264252"/>
            <a:ext cx="8520600" cy="572700"/>
          </a:xfrm>
        </p:spPr>
        <p:txBody>
          <a:bodyPr>
            <a:noAutofit/>
          </a:bodyPr>
          <a:lstStyle/>
          <a:p>
            <a:r>
              <a:rPr lang="en-US" sz="1600" dirty="0"/>
              <a:t>Both Partner 1 and Partner 2 should Pull (</a:t>
            </a:r>
            <a:r>
              <a:rPr lang="en-US" sz="1600" i="1" dirty="0"/>
              <a:t>note: we are working with Partner 1’s repository</a:t>
            </a:r>
            <a:r>
              <a:rPr lang="en-US" sz="1600" dirty="0"/>
              <a:t>)</a:t>
            </a:r>
          </a:p>
        </p:txBody>
      </p:sp>
      <p:sp>
        <p:nvSpPr>
          <p:cNvPr id="4" name="Subtitle 3">
            <a:extLst>
              <a:ext uri="{FF2B5EF4-FFF2-40B4-BE49-F238E27FC236}">
                <a16:creationId xmlns:a16="http://schemas.microsoft.com/office/drawing/2014/main" id="{3D3C2E9A-50F9-B0C4-E28B-699AA7399325}"/>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3B98EC6-854C-EF97-BE8E-A22838466CDD}"/>
              </a:ext>
            </a:extLst>
          </p:cNvPr>
          <p:cNvSpPr>
            <a:spLocks noGrp="1"/>
          </p:cNvSpPr>
          <p:nvPr>
            <p:ph type="sldNum" idx="12"/>
          </p:nvPr>
        </p:nvSpPr>
        <p:spPr/>
        <p:txBody>
          <a:bodyPr/>
          <a:lstStyle/>
          <a:p>
            <a:fld id="{00000000-1234-1234-1234-123412341234}" type="slidenum">
              <a:rPr lang="en" smtClean="0"/>
              <a:pPr/>
              <a:t>92</a:t>
            </a:fld>
            <a:endParaRPr lang="en" dirty="0"/>
          </a:p>
        </p:txBody>
      </p:sp>
      <p:pic>
        <p:nvPicPr>
          <p:cNvPr id="11" name="Picture 10">
            <a:extLst>
              <a:ext uri="{FF2B5EF4-FFF2-40B4-BE49-F238E27FC236}">
                <a16:creationId xmlns:a16="http://schemas.microsoft.com/office/drawing/2014/main" id="{0EB98CCB-E69D-00BC-6D85-6C1B831D72E7}"/>
              </a:ext>
            </a:extLst>
          </p:cNvPr>
          <p:cNvPicPr>
            <a:picLocks noChangeAspect="1"/>
          </p:cNvPicPr>
          <p:nvPr/>
        </p:nvPicPr>
        <p:blipFill>
          <a:blip r:embed="rId2"/>
          <a:stretch>
            <a:fillRect/>
          </a:stretch>
        </p:blipFill>
        <p:spPr>
          <a:xfrm>
            <a:off x="206998" y="974902"/>
            <a:ext cx="6083952" cy="3328042"/>
          </a:xfrm>
          <a:prstGeom prst="rect">
            <a:avLst/>
          </a:prstGeom>
        </p:spPr>
      </p:pic>
      <p:sp>
        <p:nvSpPr>
          <p:cNvPr id="12" name="Rectangle 11">
            <a:extLst>
              <a:ext uri="{FF2B5EF4-FFF2-40B4-BE49-F238E27FC236}">
                <a16:creationId xmlns:a16="http://schemas.microsoft.com/office/drawing/2014/main" id="{2A8101BF-E139-260D-E42D-E12F2D72A8A8}"/>
              </a:ext>
            </a:extLst>
          </p:cNvPr>
          <p:cNvSpPr/>
          <p:nvPr/>
        </p:nvSpPr>
        <p:spPr>
          <a:xfrm>
            <a:off x="1940075" y="1868172"/>
            <a:ext cx="571500" cy="3403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6BC1907-EAA5-D696-32FD-BCC0975F7AA5}"/>
              </a:ext>
            </a:extLst>
          </p:cNvPr>
          <p:cNvPicPr>
            <a:picLocks noChangeAspect="1"/>
          </p:cNvPicPr>
          <p:nvPr/>
        </p:nvPicPr>
        <p:blipFill>
          <a:blip r:embed="rId3"/>
          <a:stretch>
            <a:fillRect/>
          </a:stretch>
        </p:blipFill>
        <p:spPr>
          <a:xfrm>
            <a:off x="2831255" y="1271701"/>
            <a:ext cx="6237044" cy="2753782"/>
          </a:xfrm>
          <a:prstGeom prst="rect">
            <a:avLst/>
          </a:prstGeom>
          <a:ln w="19050">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80936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388E0-2720-6BE8-B911-807A51B51731}"/>
              </a:ext>
            </a:extLst>
          </p:cNvPr>
          <p:cNvSpPr>
            <a:spLocks noGrp="1"/>
          </p:cNvSpPr>
          <p:nvPr>
            <p:ph type="title"/>
          </p:nvPr>
        </p:nvSpPr>
        <p:spPr/>
        <p:txBody>
          <a:bodyPr>
            <a:normAutofit/>
          </a:bodyPr>
          <a:lstStyle/>
          <a:p>
            <a:r>
              <a:rPr lang="en-US" sz="2400" dirty="0"/>
              <a:t>Create a conflict</a:t>
            </a:r>
          </a:p>
        </p:txBody>
      </p:sp>
      <p:sp>
        <p:nvSpPr>
          <p:cNvPr id="3" name="Text Placeholder 2">
            <a:extLst>
              <a:ext uri="{FF2B5EF4-FFF2-40B4-BE49-F238E27FC236}">
                <a16:creationId xmlns:a16="http://schemas.microsoft.com/office/drawing/2014/main" id="{EFB8C377-F994-6488-BBE4-510DAE2395E3}"/>
              </a:ext>
            </a:extLst>
          </p:cNvPr>
          <p:cNvSpPr>
            <a:spLocks noGrp="1"/>
          </p:cNvSpPr>
          <p:nvPr>
            <p:ph type="body" idx="1"/>
          </p:nvPr>
        </p:nvSpPr>
        <p:spPr/>
        <p:txBody>
          <a:bodyPr/>
          <a:lstStyle/>
          <a:p>
            <a:r>
              <a:rPr lang="en-US" dirty="0"/>
              <a:t>Both Partner 1 and Partner 2 edit </a:t>
            </a:r>
            <a:r>
              <a:rPr lang="en-US" b="1" u="sng" dirty="0"/>
              <a:t>Line 4 of the README </a:t>
            </a:r>
          </a:p>
          <a:p>
            <a:endParaRPr lang="en-US" b="1" u="sng" dirty="0"/>
          </a:p>
          <a:p>
            <a:r>
              <a:rPr lang="en-US" dirty="0"/>
              <a:t>Please add text independently </a:t>
            </a:r>
            <a:r>
              <a:rPr lang="en-US" b="1" u="sng" dirty="0"/>
              <a:t>to the same line 4 </a:t>
            </a:r>
            <a:r>
              <a:rPr lang="en-US" dirty="0"/>
              <a:t>without informing your partner about what you will be adding </a:t>
            </a:r>
          </a:p>
          <a:p>
            <a:endParaRPr lang="en-US" b="1" dirty="0"/>
          </a:p>
          <a:p>
            <a:r>
              <a:rPr lang="en-US" b="1" dirty="0"/>
              <a:t>Remember to save the README</a:t>
            </a:r>
          </a:p>
        </p:txBody>
      </p:sp>
      <p:sp>
        <p:nvSpPr>
          <p:cNvPr id="4" name="Subtitle 3">
            <a:extLst>
              <a:ext uri="{FF2B5EF4-FFF2-40B4-BE49-F238E27FC236}">
                <a16:creationId xmlns:a16="http://schemas.microsoft.com/office/drawing/2014/main" id="{6B05600E-22D1-A40C-8844-8DA2661A4C1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37ABF2D-A3E4-E4FE-74E1-E457B349DDD8}"/>
              </a:ext>
            </a:extLst>
          </p:cNvPr>
          <p:cNvSpPr>
            <a:spLocks noGrp="1"/>
          </p:cNvSpPr>
          <p:nvPr>
            <p:ph type="sldNum" idx="12"/>
          </p:nvPr>
        </p:nvSpPr>
        <p:spPr/>
        <p:txBody>
          <a:bodyPr/>
          <a:lstStyle/>
          <a:p>
            <a:fld id="{00000000-1234-1234-1234-123412341234}" type="slidenum">
              <a:rPr lang="en" smtClean="0"/>
              <a:pPr/>
              <a:t>93</a:t>
            </a:fld>
            <a:endParaRPr lang="en" dirty="0"/>
          </a:p>
        </p:txBody>
      </p:sp>
    </p:spTree>
    <p:extLst>
      <p:ext uri="{BB962C8B-B14F-4D97-AF65-F5344CB8AC3E}">
        <p14:creationId xmlns:p14="http://schemas.microsoft.com/office/powerpoint/2010/main" val="324488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D99B1-A203-D14E-E607-AB8241C4AC99}"/>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65BD8D0E-11D6-ECC6-663F-C634E7B8D4F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E14241F-2152-0F99-7706-9C95C21E57E8}"/>
              </a:ext>
            </a:extLst>
          </p:cNvPr>
          <p:cNvSpPr>
            <a:spLocks noGrp="1"/>
          </p:cNvSpPr>
          <p:nvPr>
            <p:ph type="sldNum" idx="12"/>
          </p:nvPr>
        </p:nvSpPr>
        <p:spPr/>
        <p:txBody>
          <a:bodyPr/>
          <a:lstStyle/>
          <a:p>
            <a:fld id="{00000000-1234-1234-1234-123412341234}" type="slidenum">
              <a:rPr lang="en" smtClean="0"/>
              <a:pPr/>
              <a:t>94</a:t>
            </a:fld>
            <a:endParaRPr lang="en" dirty="0"/>
          </a:p>
        </p:txBody>
      </p:sp>
      <p:pic>
        <p:nvPicPr>
          <p:cNvPr id="8" name="Picture 7">
            <a:extLst>
              <a:ext uri="{FF2B5EF4-FFF2-40B4-BE49-F238E27FC236}">
                <a16:creationId xmlns:a16="http://schemas.microsoft.com/office/drawing/2014/main" id="{5AE8F8ED-26ED-4D56-610A-8A160751B4E4}"/>
              </a:ext>
            </a:extLst>
          </p:cNvPr>
          <p:cNvPicPr>
            <a:picLocks noChangeAspect="1"/>
          </p:cNvPicPr>
          <p:nvPr/>
        </p:nvPicPr>
        <p:blipFill>
          <a:blip r:embed="rId2"/>
          <a:stretch>
            <a:fillRect/>
          </a:stretch>
        </p:blipFill>
        <p:spPr>
          <a:xfrm>
            <a:off x="139450" y="1381148"/>
            <a:ext cx="4522003" cy="2029797"/>
          </a:xfrm>
          <a:prstGeom prst="rect">
            <a:avLst/>
          </a:prstGeom>
        </p:spPr>
      </p:pic>
      <p:sp>
        <p:nvSpPr>
          <p:cNvPr id="11" name="Rectangle 10">
            <a:extLst>
              <a:ext uri="{FF2B5EF4-FFF2-40B4-BE49-F238E27FC236}">
                <a16:creationId xmlns:a16="http://schemas.microsoft.com/office/drawing/2014/main" id="{B0BA877A-F7C7-5910-9C63-907215EC66B7}"/>
              </a:ext>
            </a:extLst>
          </p:cNvPr>
          <p:cNvSpPr/>
          <p:nvPr/>
        </p:nvSpPr>
        <p:spPr>
          <a:xfrm>
            <a:off x="139451" y="1994977"/>
            <a:ext cx="418962" cy="2665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0915A53-799C-38B7-83EC-E31AFD6DC1D3}"/>
              </a:ext>
            </a:extLst>
          </p:cNvPr>
          <p:cNvPicPr>
            <a:picLocks noChangeAspect="1"/>
          </p:cNvPicPr>
          <p:nvPr/>
        </p:nvPicPr>
        <p:blipFill>
          <a:blip r:embed="rId2"/>
          <a:stretch>
            <a:fillRect/>
          </a:stretch>
        </p:blipFill>
        <p:spPr>
          <a:xfrm>
            <a:off x="4621997" y="48873"/>
            <a:ext cx="4522003" cy="2029797"/>
          </a:xfrm>
          <a:prstGeom prst="rect">
            <a:avLst/>
          </a:prstGeom>
        </p:spPr>
      </p:pic>
      <p:pic>
        <p:nvPicPr>
          <p:cNvPr id="15" name="Picture 14">
            <a:extLst>
              <a:ext uri="{FF2B5EF4-FFF2-40B4-BE49-F238E27FC236}">
                <a16:creationId xmlns:a16="http://schemas.microsoft.com/office/drawing/2014/main" id="{1C7CD280-011A-A436-0C04-2980A2A253C8}"/>
              </a:ext>
            </a:extLst>
          </p:cNvPr>
          <p:cNvPicPr>
            <a:picLocks noChangeAspect="1"/>
          </p:cNvPicPr>
          <p:nvPr/>
        </p:nvPicPr>
        <p:blipFill>
          <a:blip r:embed="rId3"/>
          <a:stretch>
            <a:fillRect/>
          </a:stretch>
        </p:blipFill>
        <p:spPr>
          <a:xfrm>
            <a:off x="4724496" y="1333209"/>
            <a:ext cx="4322999" cy="2770248"/>
          </a:xfrm>
          <a:prstGeom prst="rect">
            <a:avLst/>
          </a:prstGeom>
        </p:spPr>
      </p:pic>
      <p:sp>
        <p:nvSpPr>
          <p:cNvPr id="16" name="Rectangle 15">
            <a:extLst>
              <a:ext uri="{FF2B5EF4-FFF2-40B4-BE49-F238E27FC236}">
                <a16:creationId xmlns:a16="http://schemas.microsoft.com/office/drawing/2014/main" id="{C570FFF8-0968-C036-A240-D99F7FE07DAD}"/>
              </a:ext>
            </a:extLst>
          </p:cNvPr>
          <p:cNvSpPr/>
          <p:nvPr/>
        </p:nvSpPr>
        <p:spPr>
          <a:xfrm>
            <a:off x="6414760" y="1626376"/>
            <a:ext cx="1570535" cy="36159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875A7C-C8BF-58AE-92F5-F72D168167C6}"/>
              </a:ext>
            </a:extLst>
          </p:cNvPr>
          <p:cNvSpPr/>
          <p:nvPr/>
        </p:nvSpPr>
        <p:spPr>
          <a:xfrm>
            <a:off x="8432024" y="2708299"/>
            <a:ext cx="642225" cy="3716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A569442-2564-1648-087B-2F101F4F9F2D}"/>
              </a:ext>
            </a:extLst>
          </p:cNvPr>
          <p:cNvSpPr/>
          <p:nvPr/>
        </p:nvSpPr>
        <p:spPr>
          <a:xfrm>
            <a:off x="5185090" y="273410"/>
            <a:ext cx="629378" cy="30121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E6A88D4-0715-9E7B-1CD1-B82F962F2E05}"/>
              </a:ext>
            </a:extLst>
          </p:cNvPr>
          <p:cNvPicPr>
            <a:picLocks noChangeAspect="1"/>
          </p:cNvPicPr>
          <p:nvPr/>
        </p:nvPicPr>
        <p:blipFill>
          <a:blip r:embed="rId4"/>
          <a:stretch>
            <a:fillRect/>
          </a:stretch>
        </p:blipFill>
        <p:spPr>
          <a:xfrm>
            <a:off x="4637847" y="3150153"/>
            <a:ext cx="4375412" cy="1807235"/>
          </a:xfrm>
          <a:prstGeom prst="rect">
            <a:avLst/>
          </a:prstGeom>
        </p:spPr>
      </p:pic>
      <p:sp>
        <p:nvSpPr>
          <p:cNvPr id="21" name="Rectangle 20">
            <a:extLst>
              <a:ext uri="{FF2B5EF4-FFF2-40B4-BE49-F238E27FC236}">
                <a16:creationId xmlns:a16="http://schemas.microsoft.com/office/drawing/2014/main" id="{87FBF16C-842E-5950-DB63-835F2BBA0A8F}"/>
              </a:ext>
            </a:extLst>
          </p:cNvPr>
          <p:cNvSpPr/>
          <p:nvPr/>
        </p:nvSpPr>
        <p:spPr>
          <a:xfrm>
            <a:off x="8566659" y="3250156"/>
            <a:ext cx="529054" cy="29413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6AD0268-49D7-AE0A-0EE6-BA24089F38EF}"/>
              </a:ext>
            </a:extLst>
          </p:cNvPr>
          <p:cNvPicPr>
            <a:picLocks noChangeAspect="1"/>
          </p:cNvPicPr>
          <p:nvPr/>
        </p:nvPicPr>
        <p:blipFill>
          <a:blip r:embed="rId5"/>
          <a:stretch>
            <a:fillRect/>
          </a:stretch>
        </p:blipFill>
        <p:spPr>
          <a:xfrm>
            <a:off x="1480223" y="1333209"/>
            <a:ext cx="6841336" cy="2587841"/>
          </a:xfrm>
          <a:prstGeom prst="rect">
            <a:avLst/>
          </a:prstGeom>
          <a:ln w="38100">
            <a:solidFill>
              <a:schemeClr val="tx1"/>
            </a:solidFill>
          </a:ln>
          <a:effectLst>
            <a:outerShdw blurRad="63500" sx="102000" sy="102000" algn="ctr" rotWithShape="0">
              <a:prstClr val="black">
                <a:alpha val="40000"/>
              </a:prstClr>
            </a:outerShdw>
          </a:effectLst>
        </p:spPr>
      </p:pic>
      <p:pic>
        <p:nvPicPr>
          <p:cNvPr id="22" name="Picture 2">
            <a:extLst>
              <a:ext uri="{FF2B5EF4-FFF2-40B4-BE49-F238E27FC236}">
                <a16:creationId xmlns:a16="http://schemas.microsoft.com/office/drawing/2014/main" id="{84700B96-FF30-28C0-306D-B6471F077B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18"/>
          <a:stretch>
            <a:fillRect/>
          </a:stretch>
        </p:blipFill>
        <p:spPr bwMode="auto">
          <a:xfrm>
            <a:off x="283051" y="584490"/>
            <a:ext cx="2768059" cy="6324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256053-2C5C-4211-4CC2-FBD4BE9755DC}"/>
              </a:ext>
            </a:extLst>
          </p:cNvPr>
          <p:cNvSpPr>
            <a:spLocks noGrp="1"/>
          </p:cNvSpPr>
          <p:nvPr>
            <p:ph type="title"/>
          </p:nvPr>
        </p:nvSpPr>
        <p:spPr>
          <a:xfrm>
            <a:off x="266328" y="72961"/>
            <a:ext cx="8520600" cy="572700"/>
          </a:xfrm>
        </p:spPr>
        <p:txBody>
          <a:bodyPr>
            <a:normAutofit/>
          </a:bodyPr>
          <a:lstStyle/>
          <a:p>
            <a:r>
              <a:rPr lang="en-US" sz="2400" dirty="0">
                <a:sym typeface="Wingdings" panose="05000000000000000000" pitchFamily="2" charset="2"/>
              </a:rPr>
              <a:t>Only Partner 2</a:t>
            </a:r>
            <a:endParaRPr lang="en-US" sz="2400" dirty="0"/>
          </a:p>
        </p:txBody>
      </p:sp>
    </p:spTree>
    <p:extLst>
      <p:ext uri="{BB962C8B-B14F-4D97-AF65-F5344CB8AC3E}">
        <p14:creationId xmlns:p14="http://schemas.microsoft.com/office/powerpoint/2010/main" val="186317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2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54C3-4AC2-2D8E-6F01-00A761962EBF}"/>
              </a:ext>
            </a:extLst>
          </p:cNvPr>
          <p:cNvSpPr>
            <a:spLocks noGrp="1"/>
          </p:cNvSpPr>
          <p:nvPr>
            <p:ph type="title"/>
          </p:nvPr>
        </p:nvSpPr>
        <p:spPr>
          <a:xfrm>
            <a:off x="294280" y="167274"/>
            <a:ext cx="8520600" cy="572700"/>
          </a:xfrm>
        </p:spPr>
        <p:txBody>
          <a:bodyPr>
            <a:normAutofit/>
          </a:bodyPr>
          <a:lstStyle/>
          <a:p>
            <a:r>
              <a:rPr lang="en-US" sz="2400" dirty="0"/>
              <a:t>Only Partner 1</a:t>
            </a:r>
          </a:p>
        </p:txBody>
      </p:sp>
      <p:sp>
        <p:nvSpPr>
          <p:cNvPr id="3" name="Text Placeholder 2">
            <a:extLst>
              <a:ext uri="{FF2B5EF4-FFF2-40B4-BE49-F238E27FC236}">
                <a16:creationId xmlns:a16="http://schemas.microsoft.com/office/drawing/2014/main" id="{D4EAFB73-D800-3D7F-56D4-18E5E5E32D7E}"/>
              </a:ext>
            </a:extLst>
          </p:cNvPr>
          <p:cNvSpPr>
            <a:spLocks noGrp="1"/>
          </p:cNvSpPr>
          <p:nvPr>
            <p:ph type="body" idx="1"/>
          </p:nvPr>
        </p:nvSpPr>
        <p:spPr>
          <a:xfrm>
            <a:off x="4572000" y="3164758"/>
            <a:ext cx="4067803" cy="4172771"/>
          </a:xfrm>
        </p:spPr>
        <p:txBody>
          <a:bodyPr/>
          <a:lstStyle/>
          <a:p>
            <a:r>
              <a:rPr lang="en-US" dirty="0"/>
              <a:t>GitHub is telling me that it knows I’ve modified my README, but since I haven’t staged and committed them, it can’t do its job and merge my conflicts</a:t>
            </a:r>
          </a:p>
        </p:txBody>
      </p:sp>
      <p:sp>
        <p:nvSpPr>
          <p:cNvPr id="4" name="Subtitle 3">
            <a:extLst>
              <a:ext uri="{FF2B5EF4-FFF2-40B4-BE49-F238E27FC236}">
                <a16:creationId xmlns:a16="http://schemas.microsoft.com/office/drawing/2014/main" id="{CD77D60A-3A23-4AB0-8E69-7C66F266044D}"/>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3EFC5AC9-643C-50F8-6C22-66ADD39B5740}"/>
              </a:ext>
            </a:extLst>
          </p:cNvPr>
          <p:cNvSpPr>
            <a:spLocks noGrp="1"/>
          </p:cNvSpPr>
          <p:nvPr>
            <p:ph type="sldNum" idx="12"/>
          </p:nvPr>
        </p:nvSpPr>
        <p:spPr/>
        <p:txBody>
          <a:bodyPr/>
          <a:lstStyle/>
          <a:p>
            <a:fld id="{00000000-1234-1234-1234-123412341234}" type="slidenum">
              <a:rPr lang="en" smtClean="0"/>
              <a:pPr/>
              <a:t>95</a:t>
            </a:fld>
            <a:endParaRPr lang="en" dirty="0"/>
          </a:p>
        </p:txBody>
      </p:sp>
      <p:pic>
        <p:nvPicPr>
          <p:cNvPr id="6" name="Picture 2">
            <a:extLst>
              <a:ext uri="{FF2B5EF4-FFF2-40B4-BE49-F238E27FC236}">
                <a16:creationId xmlns:a16="http://schemas.microsoft.com/office/drawing/2014/main" id="{40BE0BEF-E4C5-C331-F3E6-6C3F270A3E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93"/>
          <a:stretch>
            <a:fillRect/>
          </a:stretch>
        </p:blipFill>
        <p:spPr bwMode="auto">
          <a:xfrm>
            <a:off x="5171182" y="69270"/>
            <a:ext cx="1264203" cy="9012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BBB5B8E-C421-5D5C-AEC8-F6D0F838DD4A}"/>
              </a:ext>
            </a:extLst>
          </p:cNvPr>
          <p:cNvPicPr>
            <a:picLocks noChangeAspect="1"/>
          </p:cNvPicPr>
          <p:nvPr/>
        </p:nvPicPr>
        <p:blipFill>
          <a:blip r:embed="rId3"/>
          <a:stretch>
            <a:fillRect/>
          </a:stretch>
        </p:blipFill>
        <p:spPr>
          <a:xfrm>
            <a:off x="4565016" y="1040935"/>
            <a:ext cx="4257801" cy="1881740"/>
          </a:xfrm>
          <a:prstGeom prst="rect">
            <a:avLst/>
          </a:prstGeom>
        </p:spPr>
      </p:pic>
      <p:sp>
        <p:nvSpPr>
          <p:cNvPr id="9" name="Rectangle 8">
            <a:extLst>
              <a:ext uri="{FF2B5EF4-FFF2-40B4-BE49-F238E27FC236}">
                <a16:creationId xmlns:a16="http://schemas.microsoft.com/office/drawing/2014/main" id="{0D6016CE-DE95-E3C3-17EC-B70ED53604FF}"/>
              </a:ext>
            </a:extLst>
          </p:cNvPr>
          <p:cNvSpPr/>
          <p:nvPr/>
        </p:nvSpPr>
        <p:spPr>
          <a:xfrm>
            <a:off x="4648778" y="1758998"/>
            <a:ext cx="2980526" cy="13826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02A4533-149D-41A9-46B5-3729801E1569}"/>
              </a:ext>
            </a:extLst>
          </p:cNvPr>
          <p:cNvPicPr>
            <a:picLocks noChangeAspect="1"/>
          </p:cNvPicPr>
          <p:nvPr/>
        </p:nvPicPr>
        <p:blipFill>
          <a:blip r:embed="rId4"/>
          <a:stretch>
            <a:fillRect/>
          </a:stretch>
        </p:blipFill>
        <p:spPr>
          <a:xfrm>
            <a:off x="206998" y="974902"/>
            <a:ext cx="4003248" cy="2189856"/>
          </a:xfrm>
          <a:prstGeom prst="rect">
            <a:avLst/>
          </a:prstGeom>
        </p:spPr>
      </p:pic>
      <p:sp>
        <p:nvSpPr>
          <p:cNvPr id="12" name="Rectangle 11">
            <a:extLst>
              <a:ext uri="{FF2B5EF4-FFF2-40B4-BE49-F238E27FC236}">
                <a16:creationId xmlns:a16="http://schemas.microsoft.com/office/drawing/2014/main" id="{C91B49FB-5B49-F6BA-9431-3DC56E4EAA2A}"/>
              </a:ext>
            </a:extLst>
          </p:cNvPr>
          <p:cNvSpPr/>
          <p:nvPr/>
        </p:nvSpPr>
        <p:spPr>
          <a:xfrm>
            <a:off x="1325903" y="1535064"/>
            <a:ext cx="474975" cy="22393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9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9806-4915-06B3-B149-49DC73F83EAE}"/>
              </a:ext>
            </a:extLst>
          </p:cNvPr>
          <p:cNvSpPr>
            <a:spLocks noGrp="1"/>
          </p:cNvSpPr>
          <p:nvPr>
            <p:ph type="title"/>
          </p:nvPr>
        </p:nvSpPr>
        <p:spPr/>
        <p:txBody>
          <a:bodyPr>
            <a:normAutofit/>
          </a:bodyPr>
          <a:lstStyle/>
          <a:p>
            <a:r>
              <a:rPr lang="en-US" sz="2400" dirty="0"/>
              <a:t>How do we resolve this for Partner 1?</a:t>
            </a:r>
          </a:p>
        </p:txBody>
      </p:sp>
      <p:sp>
        <p:nvSpPr>
          <p:cNvPr id="3" name="Text Placeholder 2">
            <a:extLst>
              <a:ext uri="{FF2B5EF4-FFF2-40B4-BE49-F238E27FC236}">
                <a16:creationId xmlns:a16="http://schemas.microsoft.com/office/drawing/2014/main" id="{F0BE5CEC-9DF7-0732-16A3-0BC2BED4BC52}"/>
              </a:ext>
            </a:extLst>
          </p:cNvPr>
          <p:cNvSpPr>
            <a:spLocks noGrp="1"/>
          </p:cNvSpPr>
          <p:nvPr>
            <p:ph type="body" idx="1"/>
          </p:nvPr>
        </p:nvSpPr>
        <p:spPr/>
        <p:txBody>
          <a:bodyPr/>
          <a:lstStyle/>
          <a:p>
            <a:r>
              <a:rPr lang="en-US" b="1" dirty="0"/>
              <a:t>Stash: </a:t>
            </a:r>
            <a:r>
              <a:rPr lang="en-US" dirty="0"/>
              <a:t>Partner 1 can remove the README to a different folder and then Pull, </a:t>
            </a:r>
            <a:r>
              <a:rPr lang="en-US" u="sng" dirty="0"/>
              <a:t>but we don’t want to do this at this time</a:t>
            </a:r>
          </a:p>
          <a:p>
            <a:endParaRPr lang="en-US" dirty="0"/>
          </a:p>
          <a:p>
            <a:r>
              <a:rPr lang="en-US" dirty="0"/>
              <a:t>Let’s follow the suggestion provided in the error message and stage + commit the changes </a:t>
            </a:r>
            <a:r>
              <a:rPr lang="en-US" b="1" dirty="0"/>
              <a:t>Partner 1 made </a:t>
            </a:r>
            <a:r>
              <a:rPr lang="en-US" dirty="0"/>
              <a:t>and </a:t>
            </a:r>
            <a:r>
              <a:rPr lang="en-US" b="1" dirty="0"/>
              <a:t>Pull again</a:t>
            </a:r>
            <a:endParaRPr lang="en-US" dirty="0"/>
          </a:p>
          <a:p>
            <a:endParaRPr lang="en-US" dirty="0"/>
          </a:p>
          <a:p>
            <a:endParaRPr lang="en-US" dirty="0"/>
          </a:p>
          <a:p>
            <a:endParaRPr lang="en-US" dirty="0"/>
          </a:p>
          <a:p>
            <a:endParaRPr lang="en-US" dirty="0"/>
          </a:p>
          <a:p>
            <a:endParaRPr lang="en-US" dirty="0"/>
          </a:p>
        </p:txBody>
      </p:sp>
      <p:sp>
        <p:nvSpPr>
          <p:cNvPr id="4" name="Subtitle 3">
            <a:extLst>
              <a:ext uri="{FF2B5EF4-FFF2-40B4-BE49-F238E27FC236}">
                <a16:creationId xmlns:a16="http://schemas.microsoft.com/office/drawing/2014/main" id="{13BD0F67-2161-9AF5-D402-7A3CC846270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300A483-1D94-5BE9-4632-10D7985F3D2C}"/>
              </a:ext>
            </a:extLst>
          </p:cNvPr>
          <p:cNvSpPr>
            <a:spLocks noGrp="1"/>
          </p:cNvSpPr>
          <p:nvPr>
            <p:ph type="sldNum" idx="12"/>
          </p:nvPr>
        </p:nvSpPr>
        <p:spPr/>
        <p:txBody>
          <a:bodyPr/>
          <a:lstStyle/>
          <a:p>
            <a:fld id="{00000000-1234-1234-1234-123412341234}" type="slidenum">
              <a:rPr lang="en" smtClean="0"/>
              <a:pPr/>
              <a:t>96</a:t>
            </a:fld>
            <a:endParaRPr lang="en" dirty="0"/>
          </a:p>
        </p:txBody>
      </p:sp>
      <p:pic>
        <p:nvPicPr>
          <p:cNvPr id="7" name="Picture 2">
            <a:extLst>
              <a:ext uri="{FF2B5EF4-FFF2-40B4-BE49-F238E27FC236}">
                <a16:creationId xmlns:a16="http://schemas.microsoft.com/office/drawing/2014/main" id="{60315B2F-53BA-B966-2C9A-8117DE2DE3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18" r="26680"/>
          <a:stretch>
            <a:fillRect/>
          </a:stretch>
        </p:blipFill>
        <p:spPr bwMode="auto">
          <a:xfrm>
            <a:off x="800099" y="3103563"/>
            <a:ext cx="377190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E1B828A-D04D-F36E-E643-FB82B73641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93"/>
          <a:stretch>
            <a:fillRect/>
          </a:stretch>
        </p:blipFill>
        <p:spPr bwMode="auto">
          <a:xfrm>
            <a:off x="6121003" y="3103563"/>
            <a:ext cx="192405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2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5990E-4AE0-6AB8-89FD-A8089970661A}"/>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09D7C794-1201-F11B-7998-612AE57005D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4D9CE03E-1E01-B03D-56B3-4C05895463DA}"/>
              </a:ext>
            </a:extLst>
          </p:cNvPr>
          <p:cNvSpPr>
            <a:spLocks noGrp="1"/>
          </p:cNvSpPr>
          <p:nvPr>
            <p:ph type="sldNum" idx="12"/>
          </p:nvPr>
        </p:nvSpPr>
        <p:spPr/>
        <p:txBody>
          <a:bodyPr/>
          <a:lstStyle/>
          <a:p>
            <a:fld id="{00000000-1234-1234-1234-123412341234}" type="slidenum">
              <a:rPr lang="en" smtClean="0"/>
              <a:pPr/>
              <a:t>97</a:t>
            </a:fld>
            <a:endParaRPr lang="en" dirty="0"/>
          </a:p>
        </p:txBody>
      </p:sp>
      <p:pic>
        <p:nvPicPr>
          <p:cNvPr id="8" name="Picture 7">
            <a:extLst>
              <a:ext uri="{FF2B5EF4-FFF2-40B4-BE49-F238E27FC236}">
                <a16:creationId xmlns:a16="http://schemas.microsoft.com/office/drawing/2014/main" id="{293B47C5-FB6E-91E0-F7C9-AA58BE6F1D3E}"/>
              </a:ext>
            </a:extLst>
          </p:cNvPr>
          <p:cNvPicPr>
            <a:picLocks noChangeAspect="1"/>
          </p:cNvPicPr>
          <p:nvPr/>
        </p:nvPicPr>
        <p:blipFill>
          <a:blip r:embed="rId2"/>
          <a:stretch>
            <a:fillRect/>
          </a:stretch>
        </p:blipFill>
        <p:spPr>
          <a:xfrm>
            <a:off x="139450" y="1381148"/>
            <a:ext cx="4522003" cy="2029797"/>
          </a:xfrm>
          <a:prstGeom prst="rect">
            <a:avLst/>
          </a:prstGeom>
        </p:spPr>
      </p:pic>
      <p:sp>
        <p:nvSpPr>
          <p:cNvPr id="11" name="Rectangle 10">
            <a:extLst>
              <a:ext uri="{FF2B5EF4-FFF2-40B4-BE49-F238E27FC236}">
                <a16:creationId xmlns:a16="http://schemas.microsoft.com/office/drawing/2014/main" id="{218728E2-6807-BD94-B948-A11C9BC118EC}"/>
              </a:ext>
            </a:extLst>
          </p:cNvPr>
          <p:cNvSpPr/>
          <p:nvPr/>
        </p:nvSpPr>
        <p:spPr>
          <a:xfrm>
            <a:off x="139451" y="1994977"/>
            <a:ext cx="418962" cy="2665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5B97DD6-9D43-8941-5CD5-D3E0A807B1A5}"/>
              </a:ext>
            </a:extLst>
          </p:cNvPr>
          <p:cNvPicPr>
            <a:picLocks noChangeAspect="1"/>
          </p:cNvPicPr>
          <p:nvPr/>
        </p:nvPicPr>
        <p:blipFill>
          <a:blip r:embed="rId2"/>
          <a:stretch>
            <a:fillRect/>
          </a:stretch>
        </p:blipFill>
        <p:spPr>
          <a:xfrm>
            <a:off x="4621997" y="48873"/>
            <a:ext cx="4522003" cy="2029797"/>
          </a:xfrm>
          <a:prstGeom prst="rect">
            <a:avLst/>
          </a:prstGeom>
        </p:spPr>
      </p:pic>
      <p:pic>
        <p:nvPicPr>
          <p:cNvPr id="15" name="Picture 14">
            <a:extLst>
              <a:ext uri="{FF2B5EF4-FFF2-40B4-BE49-F238E27FC236}">
                <a16:creationId xmlns:a16="http://schemas.microsoft.com/office/drawing/2014/main" id="{8B28B4B0-30D4-7496-D62F-96A855075405}"/>
              </a:ext>
            </a:extLst>
          </p:cNvPr>
          <p:cNvPicPr>
            <a:picLocks noChangeAspect="1"/>
          </p:cNvPicPr>
          <p:nvPr/>
        </p:nvPicPr>
        <p:blipFill>
          <a:blip r:embed="rId3"/>
          <a:stretch>
            <a:fillRect/>
          </a:stretch>
        </p:blipFill>
        <p:spPr>
          <a:xfrm>
            <a:off x="4724496" y="1333209"/>
            <a:ext cx="4322999" cy="2770248"/>
          </a:xfrm>
          <a:prstGeom prst="rect">
            <a:avLst/>
          </a:prstGeom>
        </p:spPr>
      </p:pic>
      <p:sp>
        <p:nvSpPr>
          <p:cNvPr id="16" name="Rectangle 15">
            <a:extLst>
              <a:ext uri="{FF2B5EF4-FFF2-40B4-BE49-F238E27FC236}">
                <a16:creationId xmlns:a16="http://schemas.microsoft.com/office/drawing/2014/main" id="{11BAD448-1496-7B95-9F3B-F1951FE50EC0}"/>
              </a:ext>
            </a:extLst>
          </p:cNvPr>
          <p:cNvSpPr/>
          <p:nvPr/>
        </p:nvSpPr>
        <p:spPr>
          <a:xfrm>
            <a:off x="6414760" y="1626376"/>
            <a:ext cx="1570535" cy="36159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E6B89-023D-4AC6-2139-8BBE46FE112A}"/>
              </a:ext>
            </a:extLst>
          </p:cNvPr>
          <p:cNvSpPr/>
          <p:nvPr/>
        </p:nvSpPr>
        <p:spPr>
          <a:xfrm>
            <a:off x="8432024" y="2708299"/>
            <a:ext cx="642225" cy="3716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0BA278-2B6E-19F6-5ED8-1D4FEBDA97CA}"/>
              </a:ext>
            </a:extLst>
          </p:cNvPr>
          <p:cNvSpPr/>
          <p:nvPr/>
        </p:nvSpPr>
        <p:spPr>
          <a:xfrm>
            <a:off x="5185090" y="273410"/>
            <a:ext cx="629378" cy="30121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82110EDA-8309-7A4C-BD99-DFD29D006E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17" r="25289"/>
          <a:stretch>
            <a:fillRect/>
          </a:stretch>
        </p:blipFill>
        <p:spPr bwMode="auto">
          <a:xfrm>
            <a:off x="2321130" y="294677"/>
            <a:ext cx="2126539" cy="7501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AC665D-CFDD-C68B-39C4-F5049867E9ED}"/>
              </a:ext>
            </a:extLst>
          </p:cNvPr>
          <p:cNvSpPr>
            <a:spLocks noGrp="1"/>
          </p:cNvSpPr>
          <p:nvPr>
            <p:ph type="title"/>
          </p:nvPr>
        </p:nvSpPr>
        <p:spPr>
          <a:xfrm>
            <a:off x="187369" y="257989"/>
            <a:ext cx="8520600" cy="572700"/>
          </a:xfrm>
        </p:spPr>
        <p:txBody>
          <a:bodyPr>
            <a:normAutofit/>
          </a:bodyPr>
          <a:lstStyle/>
          <a:p>
            <a:r>
              <a:rPr lang="en-US" sz="2400" dirty="0">
                <a:sym typeface="Wingdings" panose="05000000000000000000" pitchFamily="2" charset="2"/>
              </a:rPr>
              <a:t>Only Partner 1</a:t>
            </a:r>
            <a:endParaRPr lang="en-US" sz="2400" dirty="0"/>
          </a:p>
        </p:txBody>
      </p:sp>
      <p:sp>
        <p:nvSpPr>
          <p:cNvPr id="3" name="Title 1">
            <a:extLst>
              <a:ext uri="{FF2B5EF4-FFF2-40B4-BE49-F238E27FC236}">
                <a16:creationId xmlns:a16="http://schemas.microsoft.com/office/drawing/2014/main" id="{9C6C066F-0A57-3D04-7985-0E02493E05EA}"/>
              </a:ext>
            </a:extLst>
          </p:cNvPr>
          <p:cNvSpPr txBox="1">
            <a:spLocks/>
          </p:cNvSpPr>
          <p:nvPr/>
        </p:nvSpPr>
        <p:spPr>
          <a:xfrm>
            <a:off x="361697" y="3961404"/>
            <a:ext cx="1959433"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ym typeface="Wingdings" panose="05000000000000000000" pitchFamily="2" charset="2"/>
              </a:rPr>
              <a:t>Do not Push!</a:t>
            </a:r>
            <a:endParaRPr lang="en-US" sz="2400" b="1" dirty="0"/>
          </a:p>
        </p:txBody>
      </p:sp>
    </p:spTree>
    <p:extLst>
      <p:ext uri="{BB962C8B-B14F-4D97-AF65-F5344CB8AC3E}">
        <p14:creationId xmlns:p14="http://schemas.microsoft.com/office/powerpoint/2010/main" val="297585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A3144-7612-2E31-9D20-DB880A2F2758}"/>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9DD00D15-FD3D-FBC2-42CA-014EACF67B7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CE49935-098A-DE02-A37A-D24EF1383753}"/>
              </a:ext>
            </a:extLst>
          </p:cNvPr>
          <p:cNvSpPr>
            <a:spLocks noGrp="1"/>
          </p:cNvSpPr>
          <p:nvPr>
            <p:ph type="sldNum" idx="12"/>
          </p:nvPr>
        </p:nvSpPr>
        <p:spPr/>
        <p:txBody>
          <a:bodyPr/>
          <a:lstStyle/>
          <a:p>
            <a:fld id="{00000000-1234-1234-1234-123412341234}" type="slidenum">
              <a:rPr lang="en" smtClean="0"/>
              <a:pPr/>
              <a:t>98</a:t>
            </a:fld>
            <a:endParaRPr lang="en" dirty="0"/>
          </a:p>
        </p:txBody>
      </p:sp>
      <p:sp>
        <p:nvSpPr>
          <p:cNvPr id="2" name="Title 1">
            <a:extLst>
              <a:ext uri="{FF2B5EF4-FFF2-40B4-BE49-F238E27FC236}">
                <a16:creationId xmlns:a16="http://schemas.microsoft.com/office/drawing/2014/main" id="{D1ABECEA-AFC2-21C6-A6FD-48CB47E2DA65}"/>
              </a:ext>
            </a:extLst>
          </p:cNvPr>
          <p:cNvSpPr>
            <a:spLocks noGrp="1"/>
          </p:cNvSpPr>
          <p:nvPr>
            <p:ph type="title"/>
          </p:nvPr>
        </p:nvSpPr>
        <p:spPr>
          <a:xfrm>
            <a:off x="187369" y="257989"/>
            <a:ext cx="8520600" cy="572700"/>
          </a:xfrm>
        </p:spPr>
        <p:txBody>
          <a:bodyPr>
            <a:normAutofit/>
          </a:bodyPr>
          <a:lstStyle/>
          <a:p>
            <a:r>
              <a:rPr lang="en-US" sz="2400" dirty="0">
                <a:sym typeface="Wingdings" panose="05000000000000000000" pitchFamily="2" charset="2"/>
              </a:rPr>
              <a:t>Only Partner 1</a:t>
            </a:r>
            <a:endParaRPr lang="en-US" sz="2400" dirty="0"/>
          </a:p>
        </p:txBody>
      </p:sp>
      <p:pic>
        <p:nvPicPr>
          <p:cNvPr id="3" name="Picture 2">
            <a:extLst>
              <a:ext uri="{FF2B5EF4-FFF2-40B4-BE49-F238E27FC236}">
                <a16:creationId xmlns:a16="http://schemas.microsoft.com/office/drawing/2014/main" id="{37BADCA1-3086-1459-A8C2-D1A04876B56E}"/>
              </a:ext>
            </a:extLst>
          </p:cNvPr>
          <p:cNvPicPr>
            <a:picLocks noChangeAspect="1"/>
          </p:cNvPicPr>
          <p:nvPr/>
        </p:nvPicPr>
        <p:blipFill>
          <a:blip r:embed="rId2"/>
          <a:stretch>
            <a:fillRect/>
          </a:stretch>
        </p:blipFill>
        <p:spPr>
          <a:xfrm>
            <a:off x="457029" y="1666862"/>
            <a:ext cx="4003248" cy="2189856"/>
          </a:xfrm>
          <a:prstGeom prst="rect">
            <a:avLst/>
          </a:prstGeom>
        </p:spPr>
      </p:pic>
      <p:sp>
        <p:nvSpPr>
          <p:cNvPr id="6" name="Rectangle 5">
            <a:extLst>
              <a:ext uri="{FF2B5EF4-FFF2-40B4-BE49-F238E27FC236}">
                <a16:creationId xmlns:a16="http://schemas.microsoft.com/office/drawing/2014/main" id="{412F779C-FC8A-C217-8613-82B3FC93DFCF}"/>
              </a:ext>
            </a:extLst>
          </p:cNvPr>
          <p:cNvSpPr/>
          <p:nvPr/>
        </p:nvSpPr>
        <p:spPr>
          <a:xfrm>
            <a:off x="1575934" y="2227024"/>
            <a:ext cx="474975" cy="22393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6B3E6A0-DC91-DA98-5B16-73CC1FB40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6993"/>
          <a:stretch>
            <a:fillRect/>
          </a:stretch>
        </p:blipFill>
        <p:spPr bwMode="auto">
          <a:xfrm>
            <a:off x="3033447" y="169283"/>
            <a:ext cx="1264203" cy="901214"/>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4F321B6F-7CF7-7B83-C1C8-D3A7ABBB3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970" y="1464450"/>
            <a:ext cx="5774161" cy="2787837"/>
          </a:xfrm>
          <a:prstGeom prst="rect">
            <a:avLst/>
          </a:prstGeom>
          <a:noFill/>
          <a:ln w="28575">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8C8F892B-00E7-CAAF-6846-F70ABFAE8ED6}"/>
              </a:ext>
            </a:extLst>
          </p:cNvPr>
          <p:cNvSpPr txBox="1">
            <a:spLocks/>
          </p:cNvSpPr>
          <p:nvPr/>
        </p:nvSpPr>
        <p:spPr>
          <a:xfrm>
            <a:off x="4990809" y="830689"/>
            <a:ext cx="3255158"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a:t>Merge conflict error! </a:t>
            </a:r>
            <a:endParaRPr lang="en-US" sz="2400" dirty="0"/>
          </a:p>
        </p:txBody>
      </p:sp>
      <p:sp>
        <p:nvSpPr>
          <p:cNvPr id="10" name="Rectangle 9">
            <a:extLst>
              <a:ext uri="{FF2B5EF4-FFF2-40B4-BE49-F238E27FC236}">
                <a16:creationId xmlns:a16="http://schemas.microsoft.com/office/drawing/2014/main" id="{CB2C71C5-788F-8DCD-BFAD-4781F20D3BC2}"/>
              </a:ext>
            </a:extLst>
          </p:cNvPr>
          <p:cNvSpPr/>
          <p:nvPr/>
        </p:nvSpPr>
        <p:spPr>
          <a:xfrm>
            <a:off x="3375650" y="2634433"/>
            <a:ext cx="4003248" cy="632277"/>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31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6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B88E-D5A0-7D52-7B31-4D596A2B2B85}"/>
              </a:ext>
            </a:extLst>
          </p:cNvPr>
          <p:cNvSpPr>
            <a:spLocks noGrp="1"/>
          </p:cNvSpPr>
          <p:nvPr>
            <p:ph type="title"/>
          </p:nvPr>
        </p:nvSpPr>
        <p:spPr>
          <a:xfrm>
            <a:off x="311700" y="288276"/>
            <a:ext cx="8520600" cy="572700"/>
          </a:xfrm>
        </p:spPr>
        <p:txBody>
          <a:bodyPr>
            <a:normAutofit/>
          </a:bodyPr>
          <a:lstStyle/>
          <a:p>
            <a:r>
              <a:rPr lang="en-US" sz="2400" dirty="0"/>
              <a:t>How does Partner 1 solve this?</a:t>
            </a:r>
          </a:p>
        </p:txBody>
      </p:sp>
      <p:sp>
        <p:nvSpPr>
          <p:cNvPr id="3" name="Text Placeholder 2">
            <a:extLst>
              <a:ext uri="{FF2B5EF4-FFF2-40B4-BE49-F238E27FC236}">
                <a16:creationId xmlns:a16="http://schemas.microsoft.com/office/drawing/2014/main" id="{CCA766DA-4EC4-8F6E-E17E-0A1BE1471E1B}"/>
              </a:ext>
            </a:extLst>
          </p:cNvPr>
          <p:cNvSpPr>
            <a:spLocks noGrp="1"/>
          </p:cNvSpPr>
          <p:nvPr>
            <p:ph type="body" idx="1"/>
          </p:nvPr>
        </p:nvSpPr>
        <p:spPr>
          <a:xfrm>
            <a:off x="5995951" y="1212315"/>
            <a:ext cx="2578083" cy="3356559"/>
          </a:xfrm>
        </p:spPr>
        <p:txBody>
          <a:bodyPr/>
          <a:lstStyle/>
          <a:p>
            <a:r>
              <a:rPr lang="en-US" dirty="0"/>
              <a:t>Go to Terminal and type the following</a:t>
            </a:r>
          </a:p>
        </p:txBody>
      </p:sp>
      <p:sp>
        <p:nvSpPr>
          <p:cNvPr id="4" name="Subtitle 3">
            <a:extLst>
              <a:ext uri="{FF2B5EF4-FFF2-40B4-BE49-F238E27FC236}">
                <a16:creationId xmlns:a16="http://schemas.microsoft.com/office/drawing/2014/main" id="{DC365311-7419-F1AA-2B77-4DEC500615A6}"/>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CEB8119-3EBB-293A-7587-67ABEEC3DEE3}"/>
              </a:ext>
            </a:extLst>
          </p:cNvPr>
          <p:cNvSpPr>
            <a:spLocks noGrp="1"/>
          </p:cNvSpPr>
          <p:nvPr>
            <p:ph type="sldNum" idx="12"/>
          </p:nvPr>
        </p:nvSpPr>
        <p:spPr/>
        <p:txBody>
          <a:bodyPr/>
          <a:lstStyle/>
          <a:p>
            <a:fld id="{00000000-1234-1234-1234-123412341234}" type="slidenum">
              <a:rPr lang="en" smtClean="0"/>
              <a:pPr/>
              <a:t>99</a:t>
            </a:fld>
            <a:endParaRPr lang="en" dirty="0"/>
          </a:p>
        </p:txBody>
      </p:sp>
      <p:pic>
        <p:nvPicPr>
          <p:cNvPr id="6" name="Picture 2">
            <a:extLst>
              <a:ext uri="{FF2B5EF4-FFF2-40B4-BE49-F238E27FC236}">
                <a16:creationId xmlns:a16="http://schemas.microsoft.com/office/drawing/2014/main" id="{51E85E1A-B0A3-8439-1D95-CE59BB8EB5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93"/>
          <a:stretch>
            <a:fillRect/>
          </a:stretch>
        </p:blipFill>
        <p:spPr bwMode="auto">
          <a:xfrm>
            <a:off x="6322967" y="2642320"/>
            <a:ext cx="19240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2DB766-3044-614A-F769-B35056A058D4}"/>
              </a:ext>
            </a:extLst>
          </p:cNvPr>
          <p:cNvPicPr>
            <a:picLocks noChangeAspect="1"/>
          </p:cNvPicPr>
          <p:nvPr/>
        </p:nvPicPr>
        <p:blipFill>
          <a:blip r:embed="rId3"/>
          <a:stretch>
            <a:fillRect/>
          </a:stretch>
        </p:blipFill>
        <p:spPr>
          <a:xfrm>
            <a:off x="241899" y="1011899"/>
            <a:ext cx="4957466" cy="3931184"/>
          </a:xfrm>
          <a:prstGeom prst="rect">
            <a:avLst/>
          </a:prstGeom>
        </p:spPr>
      </p:pic>
      <p:sp>
        <p:nvSpPr>
          <p:cNvPr id="10" name="Rectangle 9">
            <a:extLst>
              <a:ext uri="{FF2B5EF4-FFF2-40B4-BE49-F238E27FC236}">
                <a16:creationId xmlns:a16="http://schemas.microsoft.com/office/drawing/2014/main" id="{D571EA5A-92EA-1BB5-1426-A67522815B86}"/>
              </a:ext>
            </a:extLst>
          </p:cNvPr>
          <p:cNvSpPr/>
          <p:nvPr/>
        </p:nvSpPr>
        <p:spPr>
          <a:xfrm>
            <a:off x="241899" y="3674320"/>
            <a:ext cx="3680947" cy="33960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4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Simple Light">
  <a:themeElements>
    <a:clrScheme name="Simple Light">
      <a:dk1>
        <a:srgbClr val="2E261F"/>
      </a:dk1>
      <a:lt1>
        <a:srgbClr val="FFFFFF"/>
      </a:lt1>
      <a:dk2>
        <a:srgbClr val="6D6762"/>
      </a:dk2>
      <a:lt2>
        <a:srgbClr val="B31B1B"/>
      </a:lt2>
      <a:accent1>
        <a:srgbClr val="DF1E12"/>
      </a:accent1>
      <a:accent2>
        <a:srgbClr val="FF9417"/>
      </a:accent2>
      <a:accent3>
        <a:srgbClr val="296239"/>
      </a:accent3>
      <a:accent4>
        <a:srgbClr val="FFBC10"/>
      </a:accent4>
      <a:accent5>
        <a:srgbClr val="C9E231"/>
      </a:accent5>
      <a:accent6>
        <a:srgbClr val="FFFF33"/>
      </a:accent6>
      <a:hlink>
        <a:srgbClr val="457999"/>
      </a:hlink>
      <a:folHlink>
        <a:srgbClr val="0097A7"/>
      </a:folHlink>
    </a:clrScheme>
    <a:fontScheme name="Custom 2">
      <a:majorFont>
        <a:latin typeface="Gibson"/>
        <a:ea typeface=""/>
        <a:cs typeface=""/>
      </a:majorFont>
      <a:minorFont>
        <a:latin typeface="Gibso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9692</TotalTime>
  <Words>2839</Words>
  <Application>Microsoft Office PowerPoint</Application>
  <PresentationFormat>On-screen Show (16:9)</PresentationFormat>
  <Paragraphs>581</Paragraphs>
  <Slides>119</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119</vt:i4>
      </vt:variant>
    </vt:vector>
  </HeadingPairs>
  <TitlesOfParts>
    <vt:vector size="125" baseType="lpstr">
      <vt:lpstr>DM Sans</vt:lpstr>
      <vt:lpstr>Gibson</vt:lpstr>
      <vt:lpstr>DM Sans Medium</vt:lpstr>
      <vt:lpstr>Arial</vt:lpstr>
      <vt:lpstr>Wingdings</vt:lpstr>
      <vt:lpstr>Simple Light</vt:lpstr>
      <vt:lpstr>PowerPoint Presentation</vt:lpstr>
      <vt:lpstr>PowerPoint Presentation</vt:lpstr>
      <vt:lpstr>PowerPoint Presentation</vt:lpstr>
      <vt:lpstr>PowerPoint Presentation</vt:lpstr>
      <vt:lpstr>Why should I care about reproducibility?</vt:lpstr>
      <vt:lpstr>Three key steps for reproducibility</vt:lpstr>
      <vt:lpstr>PowerPoint Presentation</vt:lpstr>
      <vt:lpstr>PowerPoint Presentation</vt:lpstr>
      <vt:lpstr>What sorts of data do scientists work with?</vt:lpstr>
      <vt:lpstr>What we don’t think about before we start a project..</vt:lpstr>
      <vt:lpstr>Data organization structure</vt:lpstr>
      <vt:lpstr>My structure</vt:lpstr>
      <vt:lpstr>Provide content appropriate names</vt:lpstr>
      <vt:lpstr>Naming conventions of files and folders</vt:lpstr>
      <vt:lpstr>Best practices for a reproducible project</vt:lpstr>
      <vt:lpstr>Within file data organization (example: a .csv file)</vt:lpstr>
      <vt:lpstr>Examples</vt:lpstr>
      <vt:lpstr>Why is this not the best way to organize your file?</vt:lpstr>
      <vt:lpstr>Let’s talk metadata</vt:lpstr>
      <vt:lpstr>README examples</vt:lpstr>
      <vt:lpstr>PowerPoint Presentation</vt:lpstr>
      <vt:lpstr>Metadata for certain files</vt:lpstr>
      <vt:lpstr>Code reproducibility</vt:lpstr>
      <vt:lpstr>PowerPoint Presentation</vt:lpstr>
      <vt:lpstr>Version control</vt:lpstr>
      <vt:lpstr>What is Git and GitHub?</vt:lpstr>
      <vt:lpstr>PowerPoint Presentation</vt:lpstr>
      <vt:lpstr>PowerPoint Presentation</vt:lpstr>
      <vt:lpstr>PowerPoint Presentation</vt:lpstr>
      <vt:lpstr>PowerPoint Presentation</vt:lpstr>
      <vt:lpstr>Have you created a GitHub account?</vt:lpstr>
      <vt:lpstr>Have you installed git on your system?</vt:lpstr>
      <vt:lpstr>5-minute break</vt:lpstr>
      <vt:lpstr>PowerPoint Presentation</vt:lpstr>
      <vt:lpstr>What should I know before I start?</vt:lpstr>
      <vt:lpstr>Open this link: https://github.com/vjjan91/reproducibility-in-science   </vt:lpstr>
      <vt:lpstr>PowerPoint Presentation</vt:lpstr>
      <vt:lpstr>Let’s create a new repository</vt:lpstr>
      <vt:lpstr>Congrats…you created your first repository!</vt:lpstr>
      <vt:lpstr>Let’s get GitHub to communicate with RStudio</vt:lpstr>
      <vt:lpstr>Personal access token</vt:lpstr>
      <vt:lpstr>Personal access token</vt:lpstr>
      <vt:lpstr>Personal access token  </vt:lpstr>
      <vt:lpstr>If you ran create_github_token() </vt:lpstr>
      <vt:lpstr>PowerPoint Presentation</vt:lpstr>
      <vt:lpstr>Add an appropriate note</vt:lpstr>
      <vt:lpstr>PowerPoint Presentation</vt:lpstr>
      <vt:lpstr>Save it somewhere (like lastpass or a keep note for example)</vt:lpstr>
      <vt:lpstr>Let’s go back to RStudio and perform a one-time setting to communicate with GitHub</vt:lpstr>
      <vt:lpstr>Setting your Git credentials</vt:lpstr>
      <vt:lpstr>Paste your personal access token when prompted</vt:lpstr>
      <vt:lpstr>If RStudio did not work for you....we will use terminal!</vt:lpstr>
      <vt:lpstr>PowerPoint Presentation</vt:lpstr>
      <vt:lpstr>Let’s clone your repository to RStudio</vt:lpstr>
      <vt:lpstr>Click New Project</vt:lpstr>
      <vt:lpstr>Select version control</vt:lpstr>
      <vt:lpstr>Select Git</vt:lpstr>
      <vt:lpstr>Create project</vt:lpstr>
      <vt:lpstr>What do we see when we create a new project?</vt:lpstr>
      <vt:lpstr>Click your README and edit it</vt:lpstr>
      <vt:lpstr>I am going to add some text to my README and save it</vt:lpstr>
      <vt:lpstr>What happens when I save it?</vt:lpstr>
      <vt:lpstr>You need to now sync your changes from RStudio (local) to GitHub (remote)</vt:lpstr>
      <vt:lpstr>Pull</vt:lpstr>
      <vt:lpstr>Press the Pull Button</vt:lpstr>
      <vt:lpstr>Stage</vt:lpstr>
      <vt:lpstr>PowerPoint Presentation</vt:lpstr>
      <vt:lpstr>Commit</vt:lpstr>
      <vt:lpstr>PowerPoint Presentation</vt:lpstr>
      <vt:lpstr>Commit (Step 1): Click the commit button</vt:lpstr>
      <vt:lpstr>Commit (Step 2): add text on what you want to commit</vt:lpstr>
      <vt:lpstr>Commit successful!</vt:lpstr>
      <vt:lpstr>Push – the final step!</vt:lpstr>
      <vt:lpstr>Push completed!</vt:lpstr>
      <vt:lpstr>PowerPoint Presentation</vt:lpstr>
      <vt:lpstr>BES Guide to Reproducible Code</vt:lpstr>
      <vt:lpstr>My go-to series of next steps</vt:lpstr>
      <vt:lpstr>Workshop exercise</vt:lpstr>
      <vt:lpstr>Pull  Stage  Commit  Push</vt:lpstr>
      <vt:lpstr>Pair up in two’s and explore!</vt:lpstr>
      <vt:lpstr>Partner 1 provide collaborator access to Partner 2</vt:lpstr>
      <vt:lpstr>Partner 2 (check your email)</vt:lpstr>
      <vt:lpstr>Partner 2 - work with Partner 1 to edit the README</vt:lpstr>
      <vt:lpstr>Partner 2: Clone a new project</vt:lpstr>
      <vt:lpstr>What are the next series of steps for Partner 2?</vt:lpstr>
      <vt:lpstr>Partner 2: press the Pull Button</vt:lpstr>
      <vt:lpstr>Partner 2: click the README and edit it and remember to save it!</vt:lpstr>
      <vt:lpstr>PowerPoint Presentation</vt:lpstr>
      <vt:lpstr>How can Partner 1 view what Partner 2 did?</vt:lpstr>
      <vt:lpstr>Questions?</vt:lpstr>
      <vt:lpstr>What happens if both Partners edit the same file??</vt:lpstr>
      <vt:lpstr>Both Partner 1 and Partner 2 should Pull (note: we are working with Partner 1’s repository)</vt:lpstr>
      <vt:lpstr>Create a conflict</vt:lpstr>
      <vt:lpstr>Only Partner 2</vt:lpstr>
      <vt:lpstr>Only Partner 1</vt:lpstr>
      <vt:lpstr>How do we resolve this for Partner 1?</vt:lpstr>
      <vt:lpstr>Only Partner 1</vt:lpstr>
      <vt:lpstr>Only Partner 1</vt:lpstr>
      <vt:lpstr>How does Partner 1 solve this?</vt:lpstr>
      <vt:lpstr>When Partner 1 makes a Pull, a different error appears</vt:lpstr>
      <vt:lpstr>Unresolved conflict in orange for Partner 1</vt:lpstr>
      <vt:lpstr>Let’s look at the README for Partner 1</vt:lpstr>
      <vt:lpstr>Partner 1 keeps only text they want in the README and saves it</vt:lpstr>
      <vt:lpstr>Only Partner 1</vt:lpstr>
      <vt:lpstr>Phew….is there an easy solution to this?</vt:lpstr>
      <vt:lpstr>PowerPoint Presentation</vt:lpstr>
      <vt:lpstr>A collaborator can Fork your repository</vt:lpstr>
      <vt:lpstr>PowerPoint Presentation</vt:lpstr>
      <vt:lpstr>An example of what that looks like:</vt:lpstr>
      <vt:lpstr>You as the collaborator then follow the same procedure</vt:lpstr>
      <vt:lpstr>After the collaborator makes a push with their changes</vt:lpstr>
      <vt:lpstr>Make a pull request to share your changes with Partner 1</vt:lpstr>
      <vt:lpstr>PowerPoint Presentation</vt:lpstr>
      <vt:lpstr>Partner 1 (the owner of the repository) can assess if they want to accept changes proposed</vt:lpstr>
      <vt:lpstr>PowerPoint Presentation</vt:lpstr>
      <vt:lpstr>Summary</vt:lpstr>
      <vt:lpstr>A few useful resources</vt:lpstr>
      <vt:lpstr>Acknowledgements</vt:lpstr>
      <vt:lpstr>Keystone Foundation - Nilgiris Field Research Center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Vijay Ramesh</dc:creator>
  <cp:lastModifiedBy>Vijay Ramesh</cp:lastModifiedBy>
  <cp:revision>141</cp:revision>
  <dcterms:modified xsi:type="dcterms:W3CDTF">2025-10-07T20:17:38Z</dcterms:modified>
</cp:coreProperties>
</file>